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Lst>
  <p:notesMasterIdLst>
    <p:notesMasterId r:id="rId22"/>
  </p:notesMasterIdLst>
  <p:sldIdLst>
    <p:sldId id="258" r:id="rId3"/>
    <p:sldId id="257" r:id="rId4"/>
    <p:sldId id="259" r:id="rId5"/>
    <p:sldId id="273" r:id="rId6"/>
    <p:sldId id="260" r:id="rId7"/>
    <p:sldId id="261" r:id="rId8"/>
    <p:sldId id="262" r:id="rId9"/>
    <p:sldId id="263" r:id="rId10"/>
    <p:sldId id="283" r:id="rId11"/>
    <p:sldId id="265" r:id="rId12"/>
    <p:sldId id="276" r:id="rId13"/>
    <p:sldId id="274" r:id="rId14"/>
    <p:sldId id="275" r:id="rId15"/>
    <p:sldId id="277" r:id="rId16"/>
    <p:sldId id="278" r:id="rId17"/>
    <p:sldId id="280" r:id="rId18"/>
    <p:sldId id="282" r:id="rId19"/>
    <p:sldId id="281" r:id="rId20"/>
    <p:sldId id="279" r:id="rId21"/>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3" autoAdjust="0"/>
    <p:restoredTop sz="87236" autoAdjust="0"/>
  </p:normalViewPr>
  <p:slideViewPr>
    <p:cSldViewPr>
      <p:cViewPr>
        <p:scale>
          <a:sx n="100" d="100"/>
          <a:sy n="100" d="100"/>
        </p:scale>
        <p:origin x="-876" y="-198"/>
      </p:cViewPr>
      <p:guideLst>
        <p:guide orient="horz" pos="2160"/>
        <p:guide pos="2880"/>
      </p:guideLst>
    </p:cSldViewPr>
  </p:slideViewPr>
  <p:notesTextViewPr>
    <p:cViewPr>
      <p:scale>
        <a:sx n="1" d="1"/>
        <a:sy n="1" d="1"/>
      </p:scale>
      <p:origin x="0" y="0"/>
    </p:cViewPr>
  </p:notesTextViewPr>
  <p:notesViewPr>
    <p:cSldViewPr>
      <p:cViewPr varScale="1">
        <p:scale>
          <a:sx n="90" d="100"/>
          <a:sy n="90" d="100"/>
        </p:scale>
        <p:origin x="-2562" y="-11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23FA1EA0-BF01-4FA4-BBBD-C95A82BB4DF5}" type="datetimeFigureOut">
              <a:rPr lang="en-US" smtClean="0"/>
              <a:t>9/13/2013</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27B00B08-2D8D-4346-9F35-E1E6D08E1E13}" type="slidenum">
              <a:rPr lang="en-US" smtClean="0"/>
              <a:t>‹#›</a:t>
            </a:fld>
            <a:endParaRPr lang="en-US"/>
          </a:p>
        </p:txBody>
      </p:sp>
    </p:spTree>
    <p:extLst>
      <p:ext uri="{BB962C8B-B14F-4D97-AF65-F5344CB8AC3E}">
        <p14:creationId xmlns:p14="http://schemas.microsoft.com/office/powerpoint/2010/main" val="881081864"/>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t>
            </a:r>
            <a:r>
              <a:rPr lang="en-US" smtClean="0"/>
              <a:t>evening,</a:t>
            </a:r>
            <a:r>
              <a:rPr lang="en-US" baseline="0" smtClean="0"/>
              <a:t> I </a:t>
            </a:r>
            <a:r>
              <a:rPr lang="en-US" baseline="0" dirty="0" smtClean="0"/>
              <a:t>am Jim Welsh, the Commissioner of Conservation.  I oversee the Louisiana Office of Conservation and the oil and gas regulatory matters for the State of Louisiana.  Today I will give you an overview of the T.M.S. (Tuscaloosa Marine Shale) development in Louisiana and a glimpse at our regulatory procedures with respect to how such a resource play is managed with respect to the environmental aspects of those operations.  </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1</a:t>
            </a:fld>
            <a:endParaRPr lang="en-US"/>
          </a:p>
        </p:txBody>
      </p:sp>
    </p:spTree>
    <p:extLst>
      <p:ext uri="{BB962C8B-B14F-4D97-AF65-F5344CB8AC3E}">
        <p14:creationId xmlns:p14="http://schemas.microsoft.com/office/powerpoint/2010/main" val="1831673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Generalized Stratigraphic (geologic layering of rock units, “strata”) chart showing</a:t>
            </a:r>
            <a:r>
              <a:rPr lang="en-US" baseline="0" dirty="0" smtClean="0"/>
              <a:t> the relationship between the TMS and other formations with a representative wellbore diagram to depict the casing construction and the completion in the horizontal section of the well.  Note the multiple casings that cover and protect the underground drinking water by being placed through the USDW interval and cemented, followed by two intermediate casing strings and the final production casing.  The number of intermediate strings may vary with the depth to the target interval.  No scale intended, for wellbore detail purposes.  Formation depths are approximate for </a:t>
            </a:r>
            <a:r>
              <a:rPr lang="en-US" baseline="0" smtClean="0"/>
              <a:t>the Pineville area.</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10</a:t>
            </a:fld>
            <a:endParaRPr lang="en-US"/>
          </a:p>
        </p:txBody>
      </p:sp>
    </p:spTree>
    <p:extLst>
      <p:ext uri="{BB962C8B-B14F-4D97-AF65-F5344CB8AC3E}">
        <p14:creationId xmlns:p14="http://schemas.microsoft.com/office/powerpoint/2010/main" val="3574234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close-up</a:t>
            </a:r>
            <a:r>
              <a:rPr lang="en-US" baseline="0" dirty="0" smtClean="0"/>
              <a:t> of a typical well casing construction.</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11</a:t>
            </a:fld>
            <a:endParaRPr lang="en-US"/>
          </a:p>
        </p:txBody>
      </p:sp>
    </p:spTree>
    <p:extLst>
      <p:ext uri="{BB962C8B-B14F-4D97-AF65-F5344CB8AC3E}">
        <p14:creationId xmlns:p14="http://schemas.microsoft.com/office/powerpoint/2010/main" val="333482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2008, I issued a ground water usage</a:t>
            </a:r>
            <a:r>
              <a:rPr lang="en-US" baseline="0" dirty="0" smtClean="0"/>
              <a:t> advisory as the Haynesville Shale activity was ramping up, to encourage companies to help us further protect the underground drinking water aquifers by limiting their use of such water through the use of as much surface water as possible.</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12</a:t>
            </a:fld>
            <a:endParaRPr lang="en-US"/>
          </a:p>
        </p:txBody>
      </p:sp>
    </p:spTree>
    <p:extLst>
      <p:ext uri="{BB962C8B-B14F-4D97-AF65-F5344CB8AC3E}">
        <p14:creationId xmlns:p14="http://schemas.microsoft.com/office/powerpoint/2010/main" val="2102190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directive was issued during the Haynesville Shale activity of recent years as well to help us manage the </a:t>
            </a:r>
            <a:r>
              <a:rPr lang="en-US" baseline="0" dirty="0" err="1" smtClean="0"/>
              <a:t>frack</a:t>
            </a:r>
            <a:r>
              <a:rPr lang="en-US" baseline="0" dirty="0" smtClean="0"/>
              <a:t> water usage with the high volume of drilling activity happening at that time.</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13</a:t>
            </a:fld>
            <a:endParaRPr lang="en-US"/>
          </a:p>
        </p:txBody>
      </p:sp>
    </p:spTree>
    <p:extLst>
      <p:ext uri="{BB962C8B-B14F-4D97-AF65-F5344CB8AC3E}">
        <p14:creationId xmlns:p14="http://schemas.microsoft.com/office/powerpoint/2010/main" val="138115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14</a:t>
            </a:fld>
            <a:endParaRPr lang="en-US"/>
          </a:p>
        </p:txBody>
      </p:sp>
    </p:spTree>
    <p:extLst>
      <p:ext uri="{BB962C8B-B14F-4D97-AF65-F5344CB8AC3E}">
        <p14:creationId xmlns:p14="http://schemas.microsoft.com/office/powerpoint/2010/main" val="3346496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7100" y="4381500"/>
            <a:ext cx="185421" cy="277342"/>
          </a:xfrm>
        </p:spPr>
        <p:txBody>
          <a:bodyPr/>
          <a:lstStyle/>
          <a:p>
            <a:endParaRPr lang="en-US"/>
          </a:p>
        </p:txBody>
      </p:sp>
      <p:sp>
        <p:nvSpPr>
          <p:cNvPr id="4" name="Slide Number Placeholder 3"/>
          <p:cNvSpPr>
            <a:spLocks noGrp="1"/>
          </p:cNvSpPr>
          <p:nvPr>
            <p:ph type="sldNum" sz="quarter" idx="10"/>
          </p:nvPr>
        </p:nvSpPr>
        <p:spPr>
          <a:xfrm>
            <a:off x="6663885" y="8958733"/>
            <a:ext cx="270315" cy="277342"/>
          </a:xfrm>
        </p:spPr>
        <p:txBody>
          <a:bodyPr/>
          <a:lstStyle/>
          <a:p>
            <a:fld id="{E9CC0755-7E77-48EB-BEDA-E144029D498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5892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7100" y="4381500"/>
            <a:ext cx="185421" cy="277342"/>
          </a:xfrm>
        </p:spPr>
        <p:txBody>
          <a:bodyPr/>
          <a:lstStyle/>
          <a:p>
            <a:endParaRPr lang="en-US" dirty="0"/>
          </a:p>
        </p:txBody>
      </p:sp>
      <p:sp>
        <p:nvSpPr>
          <p:cNvPr id="4" name="Slide Number Placeholder 3"/>
          <p:cNvSpPr>
            <a:spLocks noGrp="1"/>
          </p:cNvSpPr>
          <p:nvPr>
            <p:ph type="sldNum" sz="quarter" idx="10"/>
          </p:nvPr>
        </p:nvSpPr>
        <p:spPr>
          <a:xfrm>
            <a:off x="6663885" y="8958733"/>
            <a:ext cx="270315" cy="277342"/>
          </a:xfrm>
        </p:spPr>
        <p:txBody>
          <a:bodyPr/>
          <a:lstStyle/>
          <a:p>
            <a:fld id="{E9CC0755-7E77-48EB-BEDA-E144029D498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5470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7100" y="4381500"/>
            <a:ext cx="185421" cy="277342"/>
          </a:xfrm>
        </p:spPr>
        <p:txBody>
          <a:bodyPr/>
          <a:lstStyle/>
          <a:p>
            <a:endParaRPr lang="en-US"/>
          </a:p>
        </p:txBody>
      </p:sp>
      <p:sp>
        <p:nvSpPr>
          <p:cNvPr id="4" name="Slide Number Placeholder 3"/>
          <p:cNvSpPr>
            <a:spLocks noGrp="1"/>
          </p:cNvSpPr>
          <p:nvPr>
            <p:ph type="sldNum" sz="quarter" idx="10"/>
          </p:nvPr>
        </p:nvSpPr>
        <p:spPr>
          <a:xfrm>
            <a:off x="6663885" y="8958733"/>
            <a:ext cx="270315" cy="277342"/>
          </a:xfrm>
        </p:spPr>
        <p:txBody>
          <a:bodyPr/>
          <a:lstStyle/>
          <a:p>
            <a:fld id="{E9CC0755-7E77-48EB-BEDA-E144029D498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78208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7100" y="4381500"/>
            <a:ext cx="185421" cy="277342"/>
          </a:xfrm>
        </p:spPr>
        <p:txBody>
          <a:bodyPr/>
          <a:lstStyle/>
          <a:p>
            <a:endParaRPr lang="en-US"/>
          </a:p>
        </p:txBody>
      </p:sp>
      <p:sp>
        <p:nvSpPr>
          <p:cNvPr id="4" name="Slide Number Placeholder 3"/>
          <p:cNvSpPr>
            <a:spLocks noGrp="1"/>
          </p:cNvSpPr>
          <p:nvPr>
            <p:ph type="sldNum" sz="quarter" idx="10"/>
          </p:nvPr>
        </p:nvSpPr>
        <p:spPr>
          <a:xfrm>
            <a:off x="6663885" y="8958733"/>
            <a:ext cx="270315" cy="277342"/>
          </a:xfrm>
        </p:spPr>
        <p:txBody>
          <a:bodyPr/>
          <a:lstStyle/>
          <a:p>
            <a:fld id="{E9CC0755-7E77-48EB-BEDA-E144029D498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33992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Website info for</a:t>
            </a:r>
            <a:r>
              <a:rPr lang="en-US" baseline="0" dirty="0" smtClean="0"/>
              <a:t> accessing information from Conservation</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19</a:t>
            </a:fld>
            <a:endParaRPr lang="en-US"/>
          </a:p>
        </p:txBody>
      </p:sp>
    </p:spTree>
    <p:extLst>
      <p:ext uri="{BB962C8B-B14F-4D97-AF65-F5344CB8AC3E}">
        <p14:creationId xmlns:p14="http://schemas.microsoft.com/office/powerpoint/2010/main" val="274909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TMS?   Here are some key points</a:t>
            </a:r>
            <a:r>
              <a:rPr lang="en-US" baseline="0" dirty="0" smtClean="0"/>
              <a:t> related to the TMS.  </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2</a:t>
            </a:fld>
            <a:endParaRPr lang="en-US"/>
          </a:p>
        </p:txBody>
      </p:sp>
    </p:spTree>
    <p:extLst>
      <p:ext uri="{BB962C8B-B14F-4D97-AF65-F5344CB8AC3E}">
        <p14:creationId xmlns:p14="http://schemas.microsoft.com/office/powerpoint/2010/main" val="135861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is the TMS trend in Louisiana?  The TMS trend</a:t>
            </a:r>
            <a:r>
              <a:rPr lang="en-US" baseline="0" dirty="0" smtClean="0"/>
              <a:t> in Louisiana is located in the central part of the state.  The green colored parishes are those that have some or all of the parish within the LSU Basin Research Institute’s TMS trend area, which is the red outline.  This outlined area is the area thought to be the most favorable for oil reserves by the LSU BRI, taken from their 1997 study.</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3</a:t>
            </a:fld>
            <a:endParaRPr lang="en-US"/>
          </a:p>
        </p:txBody>
      </p:sp>
    </p:spTree>
    <p:extLst>
      <p:ext uri="{BB962C8B-B14F-4D97-AF65-F5344CB8AC3E}">
        <p14:creationId xmlns:p14="http://schemas.microsoft.com/office/powerpoint/2010/main" val="356194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relationship of the TMS to the Haynesville Shale and Lower Smackover “Brown</a:t>
            </a:r>
            <a:r>
              <a:rPr lang="en-US" baseline="0" dirty="0" smtClean="0"/>
              <a:t> Dense” resource plays.  These plays are similar to the TMS in that they also utilize horizontal wells and fracturing techniques to extract the hydrocarbons.</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4</a:t>
            </a:fld>
            <a:endParaRPr lang="en-US"/>
          </a:p>
        </p:txBody>
      </p:sp>
    </p:spTree>
    <p:extLst>
      <p:ext uri="{BB962C8B-B14F-4D97-AF65-F5344CB8AC3E}">
        <p14:creationId xmlns:p14="http://schemas.microsoft.com/office/powerpoint/2010/main" val="139580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TMS in Pineville Area.  Pineville labeled and shown in yellow outlined in red.  TMS units: green.  TMS wells: green star.  Purple:</a:t>
            </a:r>
            <a:r>
              <a:rPr lang="en-US" baseline="0" dirty="0" smtClean="0"/>
              <a:t> other oil and gas wells in area.  Green cross-hatch area with red outline is Louisiana TMS area as per BRI study.</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5</a:t>
            </a:fld>
            <a:endParaRPr lang="en-US"/>
          </a:p>
        </p:txBody>
      </p:sp>
    </p:spTree>
    <p:extLst>
      <p:ext uri="{BB962C8B-B14F-4D97-AF65-F5344CB8AC3E}">
        <p14:creationId xmlns:p14="http://schemas.microsoft.com/office/powerpoint/2010/main" val="343148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a:t>
            </a:r>
            <a:r>
              <a:rPr lang="en-US" baseline="0" dirty="0" smtClean="0"/>
              <a:t> TMS Activity statewide.  Majority of current activity is in the “Florida Parishes” east of the Mississippi River.  Web site updated weekly on Tuesdays.  Shows latest well and unit stats.  There is also an interactive GIS map on this site as well which allows you to click on individual wells and units to get more information.</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6</a:t>
            </a:fld>
            <a:endParaRPr lang="en-US"/>
          </a:p>
        </p:txBody>
      </p:sp>
    </p:spTree>
    <p:extLst>
      <p:ext uri="{BB962C8B-B14F-4D97-AF65-F5344CB8AC3E}">
        <p14:creationId xmlns:p14="http://schemas.microsoft.com/office/powerpoint/2010/main" val="412960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TMS production in Louisiana</a:t>
            </a:r>
            <a:r>
              <a:rPr lang="en-US" baseline="0" dirty="0" smtClean="0"/>
              <a:t> to date is 584,532 barrels of oil. The TMS well come on at rates from 500 </a:t>
            </a:r>
            <a:r>
              <a:rPr lang="en-US" baseline="0" dirty="0" err="1" smtClean="0"/>
              <a:t>bbls</a:t>
            </a:r>
            <a:r>
              <a:rPr lang="en-US" baseline="0" dirty="0" smtClean="0"/>
              <a:t>/day or more and then eventually decline to much lower daily rates.  This is common for the trend and companies are working to find ways to enhance the recovery using horizontal wells, hydro-</a:t>
            </a:r>
            <a:r>
              <a:rPr lang="en-US" baseline="0" dirty="0" err="1" smtClean="0"/>
              <a:t>fracking</a:t>
            </a:r>
            <a:r>
              <a:rPr lang="en-US" baseline="0" dirty="0" smtClean="0"/>
              <a:t> and special completion techniques to try to achieve higher daily rates.    </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7</a:t>
            </a:fld>
            <a:endParaRPr lang="en-US"/>
          </a:p>
        </p:txBody>
      </p:sp>
    </p:spTree>
    <p:extLst>
      <p:ext uri="{BB962C8B-B14F-4D97-AF65-F5344CB8AC3E}">
        <p14:creationId xmlns:p14="http://schemas.microsoft.com/office/powerpoint/2010/main" val="132402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r>
              <a:rPr lang="en-US" dirty="0">
                <a:solidFill>
                  <a:prstClr val="black"/>
                </a:solidFill>
              </a:rPr>
              <a:t>Operators in the TMS </a:t>
            </a:r>
            <a:r>
              <a:rPr lang="en-US" dirty="0" smtClean="0">
                <a:solidFill>
                  <a:prstClr val="black"/>
                </a:solidFill>
              </a:rPr>
              <a:t>Trend:  </a:t>
            </a:r>
            <a:r>
              <a:rPr lang="en-US" dirty="0" err="1" smtClean="0">
                <a:solidFill>
                  <a:prstClr val="black"/>
                </a:solidFill>
              </a:rPr>
              <a:t>Encana</a:t>
            </a:r>
            <a:r>
              <a:rPr lang="en-US" dirty="0" smtClean="0">
                <a:solidFill>
                  <a:prstClr val="black"/>
                </a:solidFill>
              </a:rPr>
              <a:t>, Devon Energy, Indigo, Goodrich and EOG Resources.  Goodrich recently purchased</a:t>
            </a:r>
            <a:r>
              <a:rPr lang="en-US" baseline="0" dirty="0" smtClean="0">
                <a:solidFill>
                  <a:prstClr val="black"/>
                </a:solidFill>
              </a:rPr>
              <a:t> a large position in the TMS play from Devon Energy.</a:t>
            </a:r>
          </a:p>
          <a:p>
            <a:pPr defTabSz="923818"/>
            <a:endParaRPr lang="en-US" baseline="0" dirty="0" smtClean="0">
              <a:solidFill>
                <a:prstClr val="black"/>
              </a:solidFill>
            </a:endParaRPr>
          </a:p>
          <a:p>
            <a:pPr defTabSz="923818"/>
            <a:r>
              <a:rPr lang="en-US" baseline="0" dirty="0" smtClean="0">
                <a:solidFill>
                  <a:prstClr val="black"/>
                </a:solidFill>
              </a:rPr>
              <a:t>Former operators were Exchange Oil and Gas, </a:t>
            </a:r>
            <a:r>
              <a:rPr lang="en-US" baseline="0" dirty="0" err="1" smtClean="0">
                <a:solidFill>
                  <a:prstClr val="black"/>
                </a:solidFill>
              </a:rPr>
              <a:t>Justiss</a:t>
            </a:r>
            <a:r>
              <a:rPr lang="en-US" baseline="0" dirty="0" smtClean="0">
                <a:solidFill>
                  <a:prstClr val="black"/>
                </a:solidFill>
              </a:rPr>
              <a:t> Oil Company, Encore, </a:t>
            </a:r>
            <a:r>
              <a:rPr lang="en-US" baseline="0" dirty="0" err="1" smtClean="0">
                <a:solidFill>
                  <a:prstClr val="black"/>
                </a:solidFill>
              </a:rPr>
              <a:t>Callon</a:t>
            </a:r>
            <a:r>
              <a:rPr lang="en-US" baseline="0" dirty="0" smtClean="0">
                <a:solidFill>
                  <a:prstClr val="black"/>
                </a:solidFill>
              </a:rPr>
              <a:t> Petroleum and Texas Pacific Oil Company.  </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8</a:t>
            </a:fld>
            <a:endParaRPr lang="en-US"/>
          </a:p>
        </p:txBody>
      </p:sp>
    </p:spTree>
    <p:extLst>
      <p:ext uri="{BB962C8B-B14F-4D97-AF65-F5344CB8AC3E}">
        <p14:creationId xmlns:p14="http://schemas.microsoft.com/office/powerpoint/2010/main" val="147293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TMS Fields.  Some Fields have not been drilled yet, but have had units formed.</a:t>
            </a:r>
            <a:endParaRPr lang="en-US" dirty="0"/>
          </a:p>
        </p:txBody>
      </p:sp>
      <p:sp>
        <p:nvSpPr>
          <p:cNvPr id="4" name="Slide Number Placeholder 3"/>
          <p:cNvSpPr>
            <a:spLocks noGrp="1"/>
          </p:cNvSpPr>
          <p:nvPr>
            <p:ph type="sldNum" sz="quarter" idx="10"/>
          </p:nvPr>
        </p:nvSpPr>
        <p:spPr/>
        <p:txBody>
          <a:bodyPr/>
          <a:lstStyle/>
          <a:p>
            <a:fld id="{27B00B08-2D8D-4346-9F35-E1E6D08E1E13}" type="slidenum">
              <a:rPr lang="en-US" smtClean="0"/>
              <a:t>9</a:t>
            </a:fld>
            <a:endParaRPr lang="en-US"/>
          </a:p>
        </p:txBody>
      </p:sp>
    </p:spTree>
    <p:extLst>
      <p:ext uri="{BB962C8B-B14F-4D97-AF65-F5344CB8AC3E}">
        <p14:creationId xmlns:p14="http://schemas.microsoft.com/office/powerpoint/2010/main" val="3301967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326054"/>
      </p:ext>
    </p:extLst>
  </p:cSld>
  <p:clrMapOvr>
    <a:masterClrMapping/>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951305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002344"/>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3304911"/>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2221751"/>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2818069"/>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8956739"/>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2065850"/>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6542751"/>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5700" y="6223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04900" y="1968500"/>
            <a:ext cx="7772400" cy="4114800"/>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338255"/>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5700" y="6223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04900" y="19685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9685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04900" y="410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67300" y="410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009401"/>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A55030-2B2A-4ED0-9EC1-190EF3B89C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2216510"/>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5700" y="6223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04900" y="19685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9685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9862762"/>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306A3A-9476-472A-A626-FA2FB50173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6715306"/>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E6954F9-7CA5-4227-9416-89ECA2927D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2999883"/>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32450" name="Rectangle 2"/>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23245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8633089"/>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012498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8862077"/>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3424336"/>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BC5D22-B38D-42E4-82BD-BB954EBA8AF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73470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2.w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19087B"/>
            </a:gs>
            <a:gs pos="100000">
              <a:srgbClr val="00002F"/>
            </a:gs>
          </a:gsLst>
          <a:path path="rect">
            <a:fillToRect r="100000" b="100000"/>
          </a:path>
          <a:tileRect/>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rgbClr val="000000"/>
                </a:solidFill>
                <a:latin typeface="Albertus Extra Bold" pitchFamily="34" charset="0"/>
              </a:defRPr>
            </a:lvl1pPr>
          </a:lstStyle>
          <a:p>
            <a:pPr>
              <a:defRPr/>
            </a:pPr>
            <a:endParaRPr lang="en-US" dirty="0"/>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rgbClr val="000000"/>
                </a:solidFill>
                <a:latin typeface="Albertus Extra Bold" pitchFamily="34" charset="0"/>
              </a:defRPr>
            </a:lvl1pPr>
          </a:lstStyle>
          <a:p>
            <a:pPr>
              <a:defRPr/>
            </a:pPr>
            <a:endParaRPr lang="en-US"/>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solidFill>
                  <a:srgbClr val="FFFFFF"/>
                </a:solidFill>
                <a:latin typeface="Albertus Extra Bold" pitchFamily="34" charset="0"/>
              </a:defRPr>
            </a:lvl1pPr>
          </a:lstStyle>
          <a:p>
            <a:pPr>
              <a:defRPr/>
            </a:pPr>
            <a:fld id="{92028924-5AD5-4AD2-BF35-83146613546C}" type="slidenum">
              <a:rPr lang="en-US"/>
              <a:pPr>
                <a:defRPr/>
              </a:pPr>
              <a:t>‹#›</a:t>
            </a:fld>
            <a:endParaRPr lang="en-US" dirty="0"/>
          </a:p>
        </p:txBody>
      </p:sp>
      <p:sp>
        <p:nvSpPr>
          <p:cNvPr id="4104" name="Line 8"/>
          <p:cNvSpPr>
            <a:spLocks noChangeShapeType="1"/>
          </p:cNvSpPr>
          <p:nvPr/>
        </p:nvSpPr>
        <p:spPr bwMode="auto">
          <a:xfrm flipH="1">
            <a:off x="677862" y="1173163"/>
            <a:ext cx="7938" cy="5418137"/>
          </a:xfrm>
          <a:prstGeom prst="line">
            <a:avLst/>
          </a:prstGeom>
          <a:noFill/>
          <a:ln w="88900">
            <a:solidFill>
              <a:srgbClr val="FFCC00"/>
            </a:solidFill>
            <a:round/>
            <a:headEnd/>
            <a:tailEnd/>
          </a:ln>
          <a:effectLst>
            <a:outerShdw dist="25400" dir="10800000" algn="ctr" rotWithShape="0">
              <a:schemeClr val="bg2"/>
            </a:outerShdw>
          </a:effectLst>
          <a:scene3d>
            <a:camera prst="orthographicFront"/>
            <a:lightRig rig="threePt" dir="t"/>
          </a:scene3d>
          <a:sp3d>
            <a:bevelT/>
          </a:sp3d>
        </p:spPr>
        <p:txBody>
          <a:bodyPr>
            <a:spAutoFit/>
          </a:bodyPr>
          <a:lstStyle/>
          <a:p>
            <a:pPr algn="ctr" eaLnBrk="0" hangingPunct="0">
              <a:spcBef>
                <a:spcPct val="50000"/>
              </a:spcBef>
              <a:defRPr/>
            </a:pPr>
            <a:endParaRPr lang="en-US" sz="1100" b="1" baseline="30000" dirty="0">
              <a:solidFill>
                <a:srgbClr val="FFFFFF"/>
              </a:solidFill>
              <a:latin typeface="Arial" charset="0"/>
            </a:endParaRPr>
          </a:p>
        </p:txBody>
      </p:sp>
      <p:pic>
        <p:nvPicPr>
          <p:cNvPr id="1026" name="Picture 2" descr="C:\Users\davee\Desktop\dnrconbluebg00128.t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199" y="66675"/>
            <a:ext cx="1225623" cy="1106488"/>
          </a:xfrm>
          <a:prstGeom prst="rect">
            <a:avLst/>
          </a:prstGeom>
          <a:noFill/>
          <a:extLst>
            <a:ext uri="{909E8E84-426E-40DD-AFC4-6F175D3DCCD1}">
              <a14:hiddenFill xmlns:a14="http://schemas.microsoft.com/office/drawing/2010/main">
                <a:solidFill>
                  <a:srgbClr val="FFFFFF"/>
                </a:solidFill>
              </a14:hiddenFill>
            </a:ext>
          </a:extLst>
        </p:spPr>
      </p:pic>
      <p:sp>
        <p:nvSpPr>
          <p:cNvPr id="4105" name="Line 9"/>
          <p:cNvSpPr>
            <a:spLocks noChangeShapeType="1"/>
          </p:cNvSpPr>
          <p:nvPr/>
        </p:nvSpPr>
        <p:spPr bwMode="auto">
          <a:xfrm flipH="1">
            <a:off x="1219200" y="558800"/>
            <a:ext cx="7696200" cy="12700"/>
          </a:xfrm>
          <a:prstGeom prst="line">
            <a:avLst/>
          </a:prstGeom>
          <a:noFill/>
          <a:ln w="76200">
            <a:solidFill>
              <a:srgbClr val="FFCC00"/>
            </a:solidFill>
            <a:round/>
            <a:headEnd/>
            <a:tailEnd/>
          </a:ln>
          <a:effectLst>
            <a:outerShdw dist="25400" dir="10800000" algn="ctr" rotWithShape="0">
              <a:schemeClr val="bg2"/>
            </a:outerShdw>
          </a:effectLst>
          <a:scene3d>
            <a:camera prst="orthographicFront"/>
            <a:lightRig rig="threePt" dir="t"/>
          </a:scene3d>
          <a:sp3d>
            <a:bevelT/>
          </a:sp3d>
        </p:spPr>
        <p:txBody>
          <a:bodyPr>
            <a:spAutoFit/>
          </a:bodyPr>
          <a:lstStyle/>
          <a:p>
            <a:pPr algn="ctr" eaLnBrk="0" hangingPunct="0">
              <a:spcBef>
                <a:spcPct val="50000"/>
              </a:spcBef>
              <a:defRPr/>
            </a:pPr>
            <a:endParaRPr lang="en-US" sz="1100" b="1" baseline="30000" dirty="0">
              <a:solidFill>
                <a:srgbClr val="FFFFFF"/>
              </a:solidFill>
              <a:latin typeface="Arial" charset="0"/>
            </a:endParaRPr>
          </a:p>
        </p:txBody>
      </p:sp>
    </p:spTree>
    <p:extLst>
      <p:ext uri="{BB962C8B-B14F-4D97-AF65-F5344CB8AC3E}">
        <p14:creationId xmlns:p14="http://schemas.microsoft.com/office/powerpoint/2010/main" val="137427036"/>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714" r:id="rId3"/>
    <p:sldLayoutId id="2147483715" r:id="rId4"/>
  </p:sldLayoutIdLst>
  <p:transition spd="slow">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1155700" y="622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1104900" y="1968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0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baseline="0">
                <a:solidFill>
                  <a:schemeClr val="tx1"/>
                </a:solidFill>
                <a:latin typeface="Albertus Extra Bold" pitchFamily="34" charset="0"/>
              </a:defRPr>
            </a:lvl1pPr>
          </a:lstStyle>
          <a:p>
            <a:endParaRPr lang="en-US">
              <a:solidFill>
                <a:srgbClr val="000000"/>
              </a:solidFill>
            </a:endParaRPr>
          </a:p>
        </p:txBody>
      </p:sp>
      <p:sp>
        <p:nvSpPr>
          <p:cNvPr id="570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baseline="0">
                <a:solidFill>
                  <a:schemeClr val="tx1"/>
                </a:solidFill>
                <a:latin typeface="Albertus Extra Bold" pitchFamily="34" charset="0"/>
              </a:defRPr>
            </a:lvl1pPr>
          </a:lstStyle>
          <a:p>
            <a:endParaRPr lang="en-US">
              <a:solidFill>
                <a:srgbClr val="000000"/>
              </a:solidFill>
            </a:endParaRPr>
          </a:p>
        </p:txBody>
      </p:sp>
      <p:sp>
        <p:nvSpPr>
          <p:cNvPr id="570374" name="Rectangle 6"/>
          <p:cNvSpPr>
            <a:spLocks noGrp="1" noChangeArrowheads="1"/>
          </p:cNvSpPr>
          <p:nvPr>
            <p:ph type="sldNum" sz="quarter" idx="4"/>
          </p:nvPr>
        </p:nvSpPr>
        <p:spPr bwMode="auto">
          <a:xfrm>
            <a:off x="6553200" y="6629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baseline="0">
                <a:latin typeface="Albertus Extra Bold" pitchFamily="34" charset="0"/>
              </a:defRPr>
            </a:lvl1pPr>
          </a:lstStyle>
          <a:p>
            <a:fld id="{EBBC5D22-B38D-42E4-82BD-BB954EBA8AF7}" type="slidenum">
              <a:rPr lang="en-US" smtClean="0">
                <a:solidFill>
                  <a:srgbClr val="000000"/>
                </a:solidFill>
              </a:rPr>
              <a:pPr/>
              <a:t>‹#›</a:t>
            </a:fld>
            <a:endParaRPr lang="en-US">
              <a:solidFill>
                <a:srgbClr val="000000"/>
              </a:solidFill>
            </a:endParaRPr>
          </a:p>
        </p:txBody>
      </p:sp>
      <p:sp>
        <p:nvSpPr>
          <p:cNvPr id="4104" name="Line 8"/>
          <p:cNvSpPr>
            <a:spLocks noChangeShapeType="1"/>
          </p:cNvSpPr>
          <p:nvPr/>
        </p:nvSpPr>
        <p:spPr bwMode="auto">
          <a:xfrm flipH="1">
            <a:off x="609600" y="1173163"/>
            <a:ext cx="7938" cy="5418137"/>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eaLnBrk="0" fontAlgn="base" hangingPunct="0">
              <a:spcBef>
                <a:spcPct val="50000"/>
              </a:spcBef>
              <a:spcAft>
                <a:spcPct val="0"/>
              </a:spcAft>
              <a:defRPr/>
            </a:pPr>
            <a:endParaRPr lang="en-US" sz="1100" b="1" baseline="30000">
              <a:solidFill>
                <a:srgbClr val="FFFFFF"/>
              </a:solidFill>
              <a:latin typeface="Arial" charset="0"/>
            </a:endParaRPr>
          </a:p>
        </p:txBody>
      </p:sp>
      <p:sp>
        <p:nvSpPr>
          <p:cNvPr id="4105" name="Line 9"/>
          <p:cNvSpPr>
            <a:spLocks noChangeShapeType="1"/>
          </p:cNvSpPr>
          <p:nvPr/>
        </p:nvSpPr>
        <p:spPr bwMode="auto">
          <a:xfrm flipH="1">
            <a:off x="1041400" y="558800"/>
            <a:ext cx="7696200" cy="12700"/>
          </a:xfrm>
          <a:prstGeom prst="line">
            <a:avLst/>
          </a:prstGeom>
          <a:noFill/>
          <a:ln w="28575">
            <a:solidFill>
              <a:srgbClr val="FFFF00"/>
            </a:solidFill>
            <a:round/>
            <a:headEnd/>
            <a:tailEnd/>
          </a:ln>
          <a:effectLst>
            <a:outerShdw dist="25400" dir="10800000" algn="ctr" rotWithShape="0">
              <a:schemeClr val="bg2"/>
            </a:outerShdw>
          </a:effectLst>
        </p:spPr>
        <p:txBody>
          <a:bodyPr>
            <a:spAutoFit/>
          </a:bodyPr>
          <a:lstStyle/>
          <a:p>
            <a:pPr algn="ctr" eaLnBrk="0" fontAlgn="base" hangingPunct="0">
              <a:spcBef>
                <a:spcPct val="50000"/>
              </a:spcBef>
              <a:spcAft>
                <a:spcPct val="0"/>
              </a:spcAft>
              <a:defRPr/>
            </a:pPr>
            <a:endParaRPr lang="en-US" sz="1100" b="1" baseline="30000">
              <a:solidFill>
                <a:srgbClr val="FFFFFF"/>
              </a:solidFill>
              <a:latin typeface="Arial" charset="0"/>
            </a:endParaRPr>
          </a:p>
        </p:txBody>
      </p:sp>
      <p:pic>
        <p:nvPicPr>
          <p:cNvPr id="30729" name="Picture 12" descr="DNRSEAL"/>
          <p:cNvPicPr>
            <a:picLocks noChangeAspect="1" noChangeArrowheads="1"/>
          </p:cNvPicPr>
          <p:nvPr/>
        </p:nvPicPr>
        <p:blipFill>
          <a:blip r:embed="rId18"/>
          <a:srcRect/>
          <a:stretch>
            <a:fillRect/>
          </a:stretch>
        </p:blipFill>
        <p:spPr bwMode="auto">
          <a:xfrm>
            <a:off x="-171450" y="74613"/>
            <a:ext cx="1603375" cy="1357312"/>
          </a:xfrm>
          <a:prstGeom prst="rect">
            <a:avLst/>
          </a:prstGeom>
          <a:noFill/>
          <a:ln w="9525">
            <a:noFill/>
            <a:miter lim="800000"/>
            <a:headEnd/>
            <a:tailEnd/>
          </a:ln>
        </p:spPr>
      </p:pic>
    </p:spTree>
    <p:extLst>
      <p:ext uri="{BB962C8B-B14F-4D97-AF65-F5344CB8AC3E}">
        <p14:creationId xmlns:p14="http://schemas.microsoft.com/office/powerpoint/2010/main" val="13821247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ransition spd="slow">
    <p:fade thruBlk="1"/>
  </p:transition>
  <p:timing>
    <p:tnLst>
      <p:par>
        <p:cTn id="1" dur="indefinite" restart="never" nodeType="tmRoot"/>
      </p:par>
    </p:tnLst>
  </p:timing>
  <p:hf hdr="0" ftr="0" dt="0"/>
  <p:txStyles>
    <p:titleStyle>
      <a:lvl1pPr algn="ctr" rtl="0" eaLnBrk="1" fontAlgn="base" hangingPunct="1">
        <a:spcBef>
          <a:spcPct val="0"/>
        </a:spcBef>
        <a:spcAft>
          <a:spcPct val="0"/>
        </a:spcAft>
        <a:defRPr sz="4000">
          <a:solidFill>
            <a:srgbClr val="FFFF00"/>
          </a:solidFill>
          <a:latin typeface="+mj-lt"/>
          <a:ea typeface="+mj-ea"/>
          <a:cs typeface="+mj-cs"/>
        </a:defRPr>
      </a:lvl1pPr>
      <a:lvl2pPr algn="ctr" rtl="0" eaLnBrk="1" fontAlgn="base" hangingPunct="1">
        <a:spcBef>
          <a:spcPct val="0"/>
        </a:spcBef>
        <a:spcAft>
          <a:spcPct val="0"/>
        </a:spcAft>
        <a:defRPr sz="4000">
          <a:solidFill>
            <a:srgbClr val="FFFF00"/>
          </a:solidFill>
          <a:latin typeface="Albertus Extra Bold" pitchFamily="34" charset="0"/>
        </a:defRPr>
      </a:lvl2pPr>
      <a:lvl3pPr algn="ctr" rtl="0" eaLnBrk="1" fontAlgn="base" hangingPunct="1">
        <a:spcBef>
          <a:spcPct val="0"/>
        </a:spcBef>
        <a:spcAft>
          <a:spcPct val="0"/>
        </a:spcAft>
        <a:defRPr sz="4000">
          <a:solidFill>
            <a:srgbClr val="FFFF00"/>
          </a:solidFill>
          <a:latin typeface="Albertus Extra Bold" pitchFamily="34" charset="0"/>
        </a:defRPr>
      </a:lvl3pPr>
      <a:lvl4pPr algn="ctr" rtl="0" eaLnBrk="1" fontAlgn="base" hangingPunct="1">
        <a:spcBef>
          <a:spcPct val="0"/>
        </a:spcBef>
        <a:spcAft>
          <a:spcPct val="0"/>
        </a:spcAft>
        <a:defRPr sz="4000">
          <a:solidFill>
            <a:srgbClr val="FFFF00"/>
          </a:solidFill>
          <a:latin typeface="Albertus Extra Bold" pitchFamily="34" charset="0"/>
        </a:defRPr>
      </a:lvl4pPr>
      <a:lvl5pPr algn="ctr" rtl="0" eaLnBrk="1" fontAlgn="base" hangingPunct="1">
        <a:spcBef>
          <a:spcPct val="0"/>
        </a:spcBef>
        <a:spcAft>
          <a:spcPct val="0"/>
        </a:spcAft>
        <a:defRPr sz="4000">
          <a:solidFill>
            <a:srgbClr val="FFFF00"/>
          </a:solidFill>
          <a:latin typeface="Albertus Extra Bold" pitchFamily="34" charset="0"/>
        </a:defRPr>
      </a:lvl5pPr>
      <a:lvl6pPr marL="457200" algn="ctr" rtl="0" eaLnBrk="1" fontAlgn="base" hangingPunct="1">
        <a:spcBef>
          <a:spcPct val="0"/>
        </a:spcBef>
        <a:spcAft>
          <a:spcPct val="0"/>
        </a:spcAft>
        <a:defRPr sz="4400">
          <a:solidFill>
            <a:schemeClr val="tx2"/>
          </a:solidFill>
          <a:latin typeface="Albertus Extra Bold" pitchFamily="34" charset="0"/>
        </a:defRPr>
      </a:lvl6pPr>
      <a:lvl7pPr marL="914400" algn="ctr" rtl="0" eaLnBrk="1" fontAlgn="base" hangingPunct="1">
        <a:spcBef>
          <a:spcPct val="0"/>
        </a:spcBef>
        <a:spcAft>
          <a:spcPct val="0"/>
        </a:spcAft>
        <a:defRPr sz="4400">
          <a:solidFill>
            <a:schemeClr val="tx2"/>
          </a:solidFill>
          <a:latin typeface="Albertus Extra Bold" pitchFamily="34" charset="0"/>
        </a:defRPr>
      </a:lvl7pPr>
      <a:lvl8pPr marL="1371600" algn="ctr" rtl="0" eaLnBrk="1" fontAlgn="base" hangingPunct="1">
        <a:spcBef>
          <a:spcPct val="0"/>
        </a:spcBef>
        <a:spcAft>
          <a:spcPct val="0"/>
        </a:spcAft>
        <a:defRPr sz="4400">
          <a:solidFill>
            <a:schemeClr val="tx2"/>
          </a:solidFill>
          <a:latin typeface="Albertus Extra Bold" pitchFamily="34" charset="0"/>
        </a:defRPr>
      </a:lvl8pPr>
      <a:lvl9pPr marL="1828800" algn="ctr" rtl="0" eaLnBrk="1" fontAlgn="base" hangingPunct="1">
        <a:spcBef>
          <a:spcPct val="0"/>
        </a:spcBef>
        <a:spcAft>
          <a:spcPct val="0"/>
        </a:spcAft>
        <a:defRPr sz="4400">
          <a:solidFill>
            <a:schemeClr val="tx2"/>
          </a:solidFill>
          <a:latin typeface="Albertus Extra Bold" pitchFamily="34" charset="0"/>
        </a:defRPr>
      </a:lvl9pPr>
    </p:titleStyle>
    <p:bodyStyle>
      <a:lvl1pPr marL="342900" indent="-342900" algn="l" rtl="0" eaLnBrk="1" fontAlgn="base" hangingPunct="1">
        <a:spcBef>
          <a:spcPct val="20000"/>
        </a:spcBef>
        <a:spcAft>
          <a:spcPct val="0"/>
        </a:spcAft>
        <a:buChar char="•"/>
        <a:defRPr>
          <a:solidFill>
            <a:schemeClr val="bg1"/>
          </a:solidFill>
          <a:latin typeface="+mn-lt"/>
          <a:ea typeface="+mn-ea"/>
          <a:cs typeface="+mn-cs"/>
        </a:defRPr>
      </a:lvl1pPr>
      <a:lvl2pPr marL="742950" indent="-285750" algn="l" rtl="0" eaLnBrk="1" fontAlgn="base" hangingPunct="1">
        <a:spcBef>
          <a:spcPct val="20000"/>
        </a:spcBef>
        <a:spcAft>
          <a:spcPct val="0"/>
        </a:spcAft>
        <a:buChar char="–"/>
        <a:defRPr>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a:solidFill>
            <a:schemeClr val="bg1"/>
          </a:solidFill>
          <a:latin typeface="+mn-lt"/>
        </a:defRPr>
      </a:lvl4pPr>
      <a:lvl5pPr marL="2057400" indent="-228600" algn="l" rtl="0" eaLnBrk="1" fontAlgn="base" hangingPunct="1">
        <a:spcBef>
          <a:spcPct val="20000"/>
        </a:spcBef>
        <a:spcAft>
          <a:spcPct val="0"/>
        </a:spcAft>
        <a:buChar char="»"/>
        <a:defRPr>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sonris.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dnr.louisiana.gov/assets/OC/tuscaloosa_shale/TMS.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19087B"/>
            </a:gs>
            <a:gs pos="100000">
              <a:srgbClr val="00002F"/>
            </a:gs>
          </a:gsLst>
          <a:path path="rect">
            <a:fillToRect r="100000" b="100000"/>
          </a:path>
          <a:tileRect/>
        </a:gradFill>
        <a:effectLst/>
      </p:bgPr>
    </p:bg>
    <p:spTree>
      <p:nvGrpSpPr>
        <p:cNvPr id="1" name=""/>
        <p:cNvGrpSpPr/>
        <p:nvPr/>
      </p:nvGrpSpPr>
      <p:grpSpPr>
        <a:xfrm>
          <a:off x="0" y="0"/>
          <a:ext cx="0" cy="0"/>
          <a:chOff x="0" y="0"/>
          <a:chExt cx="0" cy="0"/>
        </a:xfrm>
      </p:grpSpPr>
      <p:sp>
        <p:nvSpPr>
          <p:cNvPr id="2" name="Title 4"/>
          <p:cNvSpPr>
            <a:spLocks noGrp="1"/>
          </p:cNvSpPr>
          <p:nvPr/>
        </p:nvSpPr>
        <p:spPr bwMode="auto">
          <a:xfrm>
            <a:off x="988685" y="409662"/>
            <a:ext cx="7487470" cy="1323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lbertus Extra Bold" pitchFamily="34" charset="0"/>
              </a:defRPr>
            </a:lvl2pPr>
            <a:lvl3pPr algn="ctr" rtl="0" eaLnBrk="0" fontAlgn="base" hangingPunct="0">
              <a:spcBef>
                <a:spcPct val="0"/>
              </a:spcBef>
              <a:spcAft>
                <a:spcPct val="0"/>
              </a:spcAft>
              <a:defRPr sz="4000">
                <a:solidFill>
                  <a:srgbClr val="FFFF00"/>
                </a:solidFill>
                <a:latin typeface="Albertus Extra Bold" pitchFamily="34" charset="0"/>
              </a:defRPr>
            </a:lvl3pPr>
            <a:lvl4pPr algn="ctr" rtl="0" eaLnBrk="0" fontAlgn="base" hangingPunct="0">
              <a:spcBef>
                <a:spcPct val="0"/>
              </a:spcBef>
              <a:spcAft>
                <a:spcPct val="0"/>
              </a:spcAft>
              <a:defRPr sz="4000">
                <a:solidFill>
                  <a:srgbClr val="FFFF00"/>
                </a:solidFill>
                <a:latin typeface="Albertus Extra Bold" pitchFamily="34" charset="0"/>
              </a:defRPr>
            </a:lvl4pPr>
            <a:lvl5pPr algn="ctr" rtl="0" eaLnBrk="0" fontAlgn="base" hangingPunct="0">
              <a:spcBef>
                <a:spcPct val="0"/>
              </a:spcBef>
              <a:spcAft>
                <a:spcPct val="0"/>
              </a:spcAft>
              <a:defRPr sz="4000">
                <a:solidFill>
                  <a:srgbClr val="FFFF00"/>
                </a:solidFill>
                <a:latin typeface="Albertus Extra Bold" pitchFamily="34" charset="0"/>
              </a:defRPr>
            </a:lvl5pPr>
            <a:lvl6pPr marL="457200" algn="ctr" rtl="0" eaLnBrk="0" fontAlgn="base" hangingPunct="0">
              <a:spcBef>
                <a:spcPct val="0"/>
              </a:spcBef>
              <a:spcAft>
                <a:spcPct val="0"/>
              </a:spcAft>
              <a:defRPr sz="4400">
                <a:solidFill>
                  <a:schemeClr val="tx2"/>
                </a:solidFill>
                <a:latin typeface="Albertus Extra Bold" pitchFamily="34" charset="0"/>
              </a:defRPr>
            </a:lvl6pPr>
            <a:lvl7pPr marL="914400" algn="ctr" rtl="0" eaLnBrk="0" fontAlgn="base" hangingPunct="0">
              <a:spcBef>
                <a:spcPct val="0"/>
              </a:spcBef>
              <a:spcAft>
                <a:spcPct val="0"/>
              </a:spcAft>
              <a:defRPr sz="4400">
                <a:solidFill>
                  <a:schemeClr val="tx2"/>
                </a:solidFill>
                <a:latin typeface="Albertus Extra Bold" pitchFamily="34" charset="0"/>
              </a:defRPr>
            </a:lvl7pPr>
            <a:lvl8pPr marL="1371600" algn="ctr" rtl="0" eaLnBrk="0" fontAlgn="base" hangingPunct="0">
              <a:spcBef>
                <a:spcPct val="0"/>
              </a:spcBef>
              <a:spcAft>
                <a:spcPct val="0"/>
              </a:spcAft>
              <a:defRPr sz="4400">
                <a:solidFill>
                  <a:schemeClr val="tx2"/>
                </a:solidFill>
                <a:latin typeface="Albertus Extra Bold" pitchFamily="34" charset="0"/>
              </a:defRPr>
            </a:lvl8pPr>
            <a:lvl9pPr marL="1828800" algn="ctr" rtl="0" eaLnBrk="0" fontAlgn="base" hangingPunct="0">
              <a:spcBef>
                <a:spcPct val="0"/>
              </a:spcBef>
              <a:spcAft>
                <a:spcPct val="0"/>
              </a:spcAft>
              <a:defRPr sz="4400">
                <a:solidFill>
                  <a:schemeClr val="tx2"/>
                </a:solidFill>
                <a:latin typeface="Albertus Extra Bold" pitchFamily="34" charset="0"/>
              </a:defRPr>
            </a:lvl9pPr>
          </a:lstStyle>
          <a:p>
            <a:endParaRPr lang="en-US" sz="3600" dirty="0" smtClean="0">
              <a:solidFill>
                <a:srgbClr val="FFFF00"/>
              </a:solidFill>
            </a:endParaRPr>
          </a:p>
          <a:p>
            <a:r>
              <a:rPr lang="en-US" sz="2000" dirty="0" smtClean="0">
                <a:solidFill>
                  <a:srgbClr val="FFFF00"/>
                </a:solidFill>
                <a:latin typeface="Cambria" pitchFamily="18" charset="0"/>
              </a:rPr>
              <a:t>LOUISIANA DEPARTMENT OF NATURAL RESOURCES</a:t>
            </a:r>
          </a:p>
          <a:p>
            <a:pPr algn="ctr"/>
            <a:r>
              <a:rPr lang="en-US" sz="2400" dirty="0" smtClean="0">
                <a:solidFill>
                  <a:srgbClr val="FFFF00"/>
                </a:solidFill>
                <a:latin typeface="Cambria" pitchFamily="18" charset="0"/>
              </a:rPr>
              <a:t>Office of Conservation</a:t>
            </a:r>
            <a:endParaRPr lang="en-US" sz="2400" dirty="0">
              <a:solidFill>
                <a:srgbClr val="FFFF00"/>
              </a:solidFill>
              <a:latin typeface="Cambria" pitchFamily="18" charset="0"/>
            </a:endParaRPr>
          </a:p>
        </p:txBody>
      </p:sp>
      <p:sp>
        <p:nvSpPr>
          <p:cNvPr id="3" name="Rectangle 2"/>
          <p:cNvSpPr/>
          <p:nvPr/>
        </p:nvSpPr>
        <p:spPr>
          <a:xfrm>
            <a:off x="533399" y="2362200"/>
            <a:ext cx="8398043" cy="1097736"/>
          </a:xfrm>
          <a:prstGeom prst="rect">
            <a:avLst/>
          </a:prstGeom>
        </p:spPr>
        <p:txBody>
          <a:bodyPr wrap="square">
            <a:spAutoFit/>
          </a:bodyPr>
          <a:lstStyle>
            <a:defPPr>
              <a:defRPr lang="en-US"/>
            </a:defPPr>
            <a:lvl1pPr algn="l" rtl="0" fontAlgn="base">
              <a:spcBef>
                <a:spcPct val="0"/>
              </a:spcBef>
              <a:spcAft>
                <a:spcPct val="0"/>
              </a:spcAft>
              <a:defRPr sz="1100" b="1" kern="1200" baseline="30000">
                <a:solidFill>
                  <a:schemeClr val="bg1"/>
                </a:solidFill>
                <a:latin typeface="Arial" charset="0"/>
                <a:ea typeface="+mn-ea"/>
                <a:cs typeface="+mn-cs"/>
              </a:defRPr>
            </a:lvl1pPr>
            <a:lvl2pPr marL="457200" algn="l" rtl="0" fontAlgn="base">
              <a:spcBef>
                <a:spcPct val="0"/>
              </a:spcBef>
              <a:spcAft>
                <a:spcPct val="0"/>
              </a:spcAft>
              <a:defRPr sz="1100" b="1" kern="1200" baseline="30000">
                <a:solidFill>
                  <a:schemeClr val="bg1"/>
                </a:solidFill>
                <a:latin typeface="Arial" charset="0"/>
                <a:ea typeface="+mn-ea"/>
                <a:cs typeface="+mn-cs"/>
              </a:defRPr>
            </a:lvl2pPr>
            <a:lvl3pPr marL="914400" algn="l" rtl="0" fontAlgn="base">
              <a:spcBef>
                <a:spcPct val="0"/>
              </a:spcBef>
              <a:spcAft>
                <a:spcPct val="0"/>
              </a:spcAft>
              <a:defRPr sz="1100" b="1" kern="1200" baseline="30000">
                <a:solidFill>
                  <a:schemeClr val="bg1"/>
                </a:solidFill>
                <a:latin typeface="Arial" charset="0"/>
                <a:ea typeface="+mn-ea"/>
                <a:cs typeface="+mn-cs"/>
              </a:defRPr>
            </a:lvl3pPr>
            <a:lvl4pPr marL="1371600" algn="l" rtl="0" fontAlgn="base">
              <a:spcBef>
                <a:spcPct val="0"/>
              </a:spcBef>
              <a:spcAft>
                <a:spcPct val="0"/>
              </a:spcAft>
              <a:defRPr sz="1100" b="1" kern="1200" baseline="30000">
                <a:solidFill>
                  <a:schemeClr val="bg1"/>
                </a:solidFill>
                <a:latin typeface="Arial" charset="0"/>
                <a:ea typeface="+mn-ea"/>
                <a:cs typeface="+mn-cs"/>
              </a:defRPr>
            </a:lvl4pPr>
            <a:lvl5pPr marL="1828800" algn="l" rtl="0" fontAlgn="base">
              <a:spcBef>
                <a:spcPct val="0"/>
              </a:spcBef>
              <a:spcAft>
                <a:spcPct val="0"/>
              </a:spcAft>
              <a:defRPr sz="1100" b="1" kern="1200" baseline="30000">
                <a:solidFill>
                  <a:schemeClr val="bg1"/>
                </a:solidFill>
                <a:latin typeface="Arial" charset="0"/>
                <a:ea typeface="+mn-ea"/>
                <a:cs typeface="+mn-cs"/>
              </a:defRPr>
            </a:lvl5pPr>
            <a:lvl6pPr marL="2286000" algn="l" defTabSz="914400" rtl="0" eaLnBrk="1" latinLnBrk="0" hangingPunct="1">
              <a:defRPr sz="1100" b="1" kern="1200" baseline="30000">
                <a:solidFill>
                  <a:schemeClr val="bg1"/>
                </a:solidFill>
                <a:latin typeface="Arial" charset="0"/>
                <a:ea typeface="+mn-ea"/>
                <a:cs typeface="+mn-cs"/>
              </a:defRPr>
            </a:lvl6pPr>
            <a:lvl7pPr marL="2743200" algn="l" defTabSz="914400" rtl="0" eaLnBrk="1" latinLnBrk="0" hangingPunct="1">
              <a:defRPr sz="1100" b="1" kern="1200" baseline="30000">
                <a:solidFill>
                  <a:schemeClr val="bg1"/>
                </a:solidFill>
                <a:latin typeface="Arial" charset="0"/>
                <a:ea typeface="+mn-ea"/>
                <a:cs typeface="+mn-cs"/>
              </a:defRPr>
            </a:lvl7pPr>
            <a:lvl8pPr marL="3200400" algn="l" defTabSz="914400" rtl="0" eaLnBrk="1" latinLnBrk="0" hangingPunct="1">
              <a:defRPr sz="1100" b="1" kern="1200" baseline="30000">
                <a:solidFill>
                  <a:schemeClr val="bg1"/>
                </a:solidFill>
                <a:latin typeface="Arial" charset="0"/>
                <a:ea typeface="+mn-ea"/>
                <a:cs typeface="+mn-cs"/>
              </a:defRPr>
            </a:lvl8pPr>
            <a:lvl9pPr marL="3657600" algn="l" defTabSz="914400" rtl="0" eaLnBrk="1" latinLnBrk="0" hangingPunct="1">
              <a:defRPr sz="1100" b="1" kern="1200" baseline="30000">
                <a:solidFill>
                  <a:schemeClr val="bg1"/>
                </a:solidFill>
                <a:latin typeface="Arial" charset="0"/>
                <a:ea typeface="+mn-ea"/>
                <a:cs typeface="+mn-cs"/>
              </a:defRPr>
            </a:lvl9pPr>
          </a:lstStyle>
          <a:p>
            <a:pPr algn="ctr"/>
            <a:r>
              <a:rPr lang="en-US" sz="2800" baseline="0" dirty="0" smtClean="0">
                <a:latin typeface="Cambria" pitchFamily="18" charset="0"/>
                <a:cs typeface="Arial" pitchFamily="34" charset="0"/>
              </a:rPr>
              <a:t>TUSCALOOSA MARINE SHALE DEVELOPMENT</a:t>
            </a:r>
          </a:p>
          <a:p>
            <a:pPr algn="ctr"/>
            <a:r>
              <a:rPr lang="en-US" sz="2800" dirty="0" smtClean="0"/>
              <a:t/>
            </a:r>
            <a:br>
              <a:rPr lang="en-US" sz="2800" dirty="0" smtClean="0"/>
            </a:br>
            <a:endParaRPr lang="en-US" sz="2800" dirty="0"/>
          </a:p>
        </p:txBody>
      </p:sp>
      <p:sp>
        <p:nvSpPr>
          <p:cNvPr id="4" name="Rectangle 3"/>
          <p:cNvSpPr/>
          <p:nvPr/>
        </p:nvSpPr>
        <p:spPr>
          <a:xfrm>
            <a:off x="2446420" y="5469424"/>
            <a:ext cx="4572000" cy="707886"/>
          </a:xfrm>
          <a:prstGeom prst="rect">
            <a:avLst/>
          </a:prstGeom>
        </p:spPr>
        <p:txBody>
          <a:bodyPr>
            <a:spAutoFit/>
          </a:bodyPr>
          <a:lstStyle>
            <a:defPPr>
              <a:defRPr lang="en-US"/>
            </a:defPPr>
            <a:lvl1pPr algn="l" rtl="0" fontAlgn="base">
              <a:spcBef>
                <a:spcPct val="0"/>
              </a:spcBef>
              <a:spcAft>
                <a:spcPct val="0"/>
              </a:spcAft>
              <a:defRPr sz="1100" b="1" kern="1200" baseline="30000">
                <a:solidFill>
                  <a:schemeClr val="bg1"/>
                </a:solidFill>
                <a:latin typeface="Arial" charset="0"/>
                <a:ea typeface="+mn-ea"/>
                <a:cs typeface="+mn-cs"/>
              </a:defRPr>
            </a:lvl1pPr>
            <a:lvl2pPr marL="457200" algn="l" rtl="0" fontAlgn="base">
              <a:spcBef>
                <a:spcPct val="0"/>
              </a:spcBef>
              <a:spcAft>
                <a:spcPct val="0"/>
              </a:spcAft>
              <a:defRPr sz="1100" b="1" kern="1200" baseline="30000">
                <a:solidFill>
                  <a:schemeClr val="bg1"/>
                </a:solidFill>
                <a:latin typeface="Arial" charset="0"/>
                <a:ea typeface="+mn-ea"/>
                <a:cs typeface="+mn-cs"/>
              </a:defRPr>
            </a:lvl2pPr>
            <a:lvl3pPr marL="914400" algn="l" rtl="0" fontAlgn="base">
              <a:spcBef>
                <a:spcPct val="0"/>
              </a:spcBef>
              <a:spcAft>
                <a:spcPct val="0"/>
              </a:spcAft>
              <a:defRPr sz="1100" b="1" kern="1200" baseline="30000">
                <a:solidFill>
                  <a:schemeClr val="bg1"/>
                </a:solidFill>
                <a:latin typeface="Arial" charset="0"/>
                <a:ea typeface="+mn-ea"/>
                <a:cs typeface="+mn-cs"/>
              </a:defRPr>
            </a:lvl3pPr>
            <a:lvl4pPr marL="1371600" algn="l" rtl="0" fontAlgn="base">
              <a:spcBef>
                <a:spcPct val="0"/>
              </a:spcBef>
              <a:spcAft>
                <a:spcPct val="0"/>
              </a:spcAft>
              <a:defRPr sz="1100" b="1" kern="1200" baseline="30000">
                <a:solidFill>
                  <a:schemeClr val="bg1"/>
                </a:solidFill>
                <a:latin typeface="Arial" charset="0"/>
                <a:ea typeface="+mn-ea"/>
                <a:cs typeface="+mn-cs"/>
              </a:defRPr>
            </a:lvl4pPr>
            <a:lvl5pPr marL="1828800" algn="l" rtl="0" fontAlgn="base">
              <a:spcBef>
                <a:spcPct val="0"/>
              </a:spcBef>
              <a:spcAft>
                <a:spcPct val="0"/>
              </a:spcAft>
              <a:defRPr sz="1100" b="1" kern="1200" baseline="30000">
                <a:solidFill>
                  <a:schemeClr val="bg1"/>
                </a:solidFill>
                <a:latin typeface="Arial" charset="0"/>
                <a:ea typeface="+mn-ea"/>
                <a:cs typeface="+mn-cs"/>
              </a:defRPr>
            </a:lvl5pPr>
            <a:lvl6pPr marL="2286000" algn="l" defTabSz="914400" rtl="0" eaLnBrk="1" latinLnBrk="0" hangingPunct="1">
              <a:defRPr sz="1100" b="1" kern="1200" baseline="30000">
                <a:solidFill>
                  <a:schemeClr val="bg1"/>
                </a:solidFill>
                <a:latin typeface="Arial" charset="0"/>
                <a:ea typeface="+mn-ea"/>
                <a:cs typeface="+mn-cs"/>
              </a:defRPr>
            </a:lvl6pPr>
            <a:lvl7pPr marL="2743200" algn="l" defTabSz="914400" rtl="0" eaLnBrk="1" latinLnBrk="0" hangingPunct="1">
              <a:defRPr sz="1100" b="1" kern="1200" baseline="30000">
                <a:solidFill>
                  <a:schemeClr val="bg1"/>
                </a:solidFill>
                <a:latin typeface="Arial" charset="0"/>
                <a:ea typeface="+mn-ea"/>
                <a:cs typeface="+mn-cs"/>
              </a:defRPr>
            </a:lvl7pPr>
            <a:lvl8pPr marL="3200400" algn="l" defTabSz="914400" rtl="0" eaLnBrk="1" latinLnBrk="0" hangingPunct="1">
              <a:defRPr sz="1100" b="1" kern="1200" baseline="30000">
                <a:solidFill>
                  <a:schemeClr val="bg1"/>
                </a:solidFill>
                <a:latin typeface="Arial" charset="0"/>
                <a:ea typeface="+mn-ea"/>
                <a:cs typeface="+mn-cs"/>
              </a:defRPr>
            </a:lvl8pPr>
            <a:lvl9pPr marL="3657600" algn="l" defTabSz="914400" rtl="0" eaLnBrk="1" latinLnBrk="0" hangingPunct="1">
              <a:defRPr sz="1100" b="1" kern="1200" baseline="30000">
                <a:solidFill>
                  <a:schemeClr val="bg1"/>
                </a:solidFill>
                <a:latin typeface="Arial" charset="0"/>
                <a:ea typeface="+mn-ea"/>
                <a:cs typeface="+mn-cs"/>
              </a:defRPr>
            </a:lvl9pPr>
          </a:lstStyle>
          <a:p>
            <a:pPr algn="ctr"/>
            <a:r>
              <a:rPr lang="en-US" sz="2400" dirty="0" smtClean="0">
                <a:latin typeface="Cambria" pitchFamily="18" charset="0"/>
              </a:rPr>
              <a:t>September 12, 2013</a:t>
            </a:r>
          </a:p>
          <a:p>
            <a:pPr algn="ctr"/>
            <a:r>
              <a:rPr lang="en-US" sz="2400" dirty="0" smtClean="0">
                <a:latin typeface="Cambria" pitchFamily="18" charset="0"/>
              </a:rPr>
              <a:t>Pineville,</a:t>
            </a:r>
            <a:r>
              <a:rPr lang="en-US" sz="2400" baseline="0" dirty="0" smtClean="0">
                <a:latin typeface="Cambria" pitchFamily="18" charset="0"/>
              </a:rPr>
              <a:t> </a:t>
            </a:r>
            <a:r>
              <a:rPr lang="en-US" sz="2400" dirty="0" smtClean="0">
                <a:latin typeface="Cambria" pitchFamily="18" charset="0"/>
              </a:rPr>
              <a:t>Louisiana</a:t>
            </a:r>
          </a:p>
        </p:txBody>
      </p:sp>
      <p:sp>
        <p:nvSpPr>
          <p:cNvPr id="5" name="TextBox 1"/>
          <p:cNvSpPr txBox="1"/>
          <p:nvPr/>
        </p:nvSpPr>
        <p:spPr>
          <a:xfrm>
            <a:off x="2479047" y="3799396"/>
            <a:ext cx="4506747" cy="1200329"/>
          </a:xfrm>
          <a:prstGeom prst="rect">
            <a:avLst/>
          </a:prstGeom>
          <a:noFill/>
        </p:spPr>
        <p:txBody>
          <a:bodyPr wrap="none" rtlCol="0">
            <a:spAutoFit/>
          </a:bodyPr>
          <a:lstStyle>
            <a:defPPr>
              <a:defRPr lang="en-US"/>
            </a:defPPr>
            <a:lvl1pPr algn="l" rtl="0" fontAlgn="base">
              <a:spcBef>
                <a:spcPct val="0"/>
              </a:spcBef>
              <a:spcAft>
                <a:spcPct val="0"/>
              </a:spcAft>
              <a:defRPr sz="1100" b="1" kern="1200" baseline="30000">
                <a:solidFill>
                  <a:schemeClr val="bg1"/>
                </a:solidFill>
                <a:latin typeface="Arial" charset="0"/>
                <a:ea typeface="+mn-ea"/>
                <a:cs typeface="+mn-cs"/>
              </a:defRPr>
            </a:lvl1pPr>
            <a:lvl2pPr marL="457200" algn="l" rtl="0" fontAlgn="base">
              <a:spcBef>
                <a:spcPct val="0"/>
              </a:spcBef>
              <a:spcAft>
                <a:spcPct val="0"/>
              </a:spcAft>
              <a:defRPr sz="1100" b="1" kern="1200" baseline="30000">
                <a:solidFill>
                  <a:schemeClr val="bg1"/>
                </a:solidFill>
                <a:latin typeface="Arial" charset="0"/>
                <a:ea typeface="+mn-ea"/>
                <a:cs typeface="+mn-cs"/>
              </a:defRPr>
            </a:lvl2pPr>
            <a:lvl3pPr marL="914400" algn="l" rtl="0" fontAlgn="base">
              <a:spcBef>
                <a:spcPct val="0"/>
              </a:spcBef>
              <a:spcAft>
                <a:spcPct val="0"/>
              </a:spcAft>
              <a:defRPr sz="1100" b="1" kern="1200" baseline="30000">
                <a:solidFill>
                  <a:schemeClr val="bg1"/>
                </a:solidFill>
                <a:latin typeface="Arial" charset="0"/>
                <a:ea typeface="+mn-ea"/>
                <a:cs typeface="+mn-cs"/>
              </a:defRPr>
            </a:lvl3pPr>
            <a:lvl4pPr marL="1371600" algn="l" rtl="0" fontAlgn="base">
              <a:spcBef>
                <a:spcPct val="0"/>
              </a:spcBef>
              <a:spcAft>
                <a:spcPct val="0"/>
              </a:spcAft>
              <a:defRPr sz="1100" b="1" kern="1200" baseline="30000">
                <a:solidFill>
                  <a:schemeClr val="bg1"/>
                </a:solidFill>
                <a:latin typeface="Arial" charset="0"/>
                <a:ea typeface="+mn-ea"/>
                <a:cs typeface="+mn-cs"/>
              </a:defRPr>
            </a:lvl4pPr>
            <a:lvl5pPr marL="1828800" algn="l" rtl="0" fontAlgn="base">
              <a:spcBef>
                <a:spcPct val="0"/>
              </a:spcBef>
              <a:spcAft>
                <a:spcPct val="0"/>
              </a:spcAft>
              <a:defRPr sz="1100" b="1" kern="1200" baseline="30000">
                <a:solidFill>
                  <a:schemeClr val="bg1"/>
                </a:solidFill>
                <a:latin typeface="Arial" charset="0"/>
                <a:ea typeface="+mn-ea"/>
                <a:cs typeface="+mn-cs"/>
              </a:defRPr>
            </a:lvl5pPr>
            <a:lvl6pPr marL="2286000" algn="l" defTabSz="914400" rtl="0" eaLnBrk="1" latinLnBrk="0" hangingPunct="1">
              <a:defRPr sz="1100" b="1" kern="1200" baseline="30000">
                <a:solidFill>
                  <a:schemeClr val="bg1"/>
                </a:solidFill>
                <a:latin typeface="Arial" charset="0"/>
                <a:ea typeface="+mn-ea"/>
                <a:cs typeface="+mn-cs"/>
              </a:defRPr>
            </a:lvl6pPr>
            <a:lvl7pPr marL="2743200" algn="l" defTabSz="914400" rtl="0" eaLnBrk="1" latinLnBrk="0" hangingPunct="1">
              <a:defRPr sz="1100" b="1" kern="1200" baseline="30000">
                <a:solidFill>
                  <a:schemeClr val="bg1"/>
                </a:solidFill>
                <a:latin typeface="Arial" charset="0"/>
                <a:ea typeface="+mn-ea"/>
                <a:cs typeface="+mn-cs"/>
              </a:defRPr>
            </a:lvl7pPr>
            <a:lvl8pPr marL="3200400" algn="l" defTabSz="914400" rtl="0" eaLnBrk="1" latinLnBrk="0" hangingPunct="1">
              <a:defRPr sz="1100" b="1" kern="1200" baseline="30000">
                <a:solidFill>
                  <a:schemeClr val="bg1"/>
                </a:solidFill>
                <a:latin typeface="Arial" charset="0"/>
                <a:ea typeface="+mn-ea"/>
                <a:cs typeface="+mn-cs"/>
              </a:defRPr>
            </a:lvl8pPr>
            <a:lvl9pPr marL="3657600" algn="l" defTabSz="914400" rtl="0" eaLnBrk="1" latinLnBrk="0" hangingPunct="1">
              <a:defRPr sz="1100" b="1" kern="1200" baseline="30000">
                <a:solidFill>
                  <a:schemeClr val="bg1"/>
                </a:solidFill>
                <a:latin typeface="Arial" charset="0"/>
                <a:ea typeface="+mn-ea"/>
                <a:cs typeface="+mn-cs"/>
              </a:defRPr>
            </a:lvl9pPr>
          </a:lstStyle>
          <a:p>
            <a:pPr algn="ctr"/>
            <a:r>
              <a:rPr lang="en-US" sz="2400" baseline="0" dirty="0" smtClean="0">
                <a:latin typeface="Cambria" pitchFamily="18" charset="0"/>
              </a:rPr>
              <a:t>By</a:t>
            </a:r>
          </a:p>
          <a:p>
            <a:pPr algn="ctr"/>
            <a:r>
              <a:rPr lang="en-US" sz="2400" baseline="0" dirty="0" smtClean="0">
                <a:latin typeface="Cambria" pitchFamily="18" charset="0"/>
              </a:rPr>
              <a:t>James H. </a:t>
            </a:r>
            <a:r>
              <a:rPr lang="en-US" sz="2400" baseline="0" dirty="0">
                <a:latin typeface="Cambria" pitchFamily="18" charset="0"/>
              </a:rPr>
              <a:t>W</a:t>
            </a:r>
            <a:r>
              <a:rPr lang="en-US" sz="2400" baseline="0" dirty="0" smtClean="0">
                <a:latin typeface="Cambria" pitchFamily="18" charset="0"/>
              </a:rPr>
              <a:t>elsh</a:t>
            </a:r>
          </a:p>
          <a:p>
            <a:pPr algn="ctr"/>
            <a:r>
              <a:rPr lang="en-US" sz="2400" baseline="0" dirty="0" smtClean="0">
                <a:latin typeface="Cambria" pitchFamily="18" charset="0"/>
              </a:rPr>
              <a:t>Commissioner of Conservation</a:t>
            </a:r>
          </a:p>
        </p:txBody>
      </p:sp>
    </p:spTree>
    <p:extLst>
      <p:ext uri="{BB962C8B-B14F-4D97-AF65-F5344CB8AC3E}">
        <p14:creationId xmlns:p14="http://schemas.microsoft.com/office/powerpoint/2010/main" val="3150251085"/>
      </p:ext>
    </p:extLst>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7253"/>
            <a:ext cx="5489003" cy="523220"/>
          </a:xfrm>
          <a:prstGeom prst="rect">
            <a:avLst/>
          </a:prstGeom>
        </p:spPr>
        <p:txBody>
          <a:bodyPr wrap="none">
            <a:spAutoFit/>
          </a:bodyPr>
          <a:lstStyle/>
          <a:p>
            <a:pPr lvl="0"/>
            <a:r>
              <a:rPr lang="en-US" sz="2800" kern="0" dirty="0">
                <a:solidFill>
                  <a:srgbClr val="FFFF00"/>
                </a:solidFill>
                <a:latin typeface="Cambria" pitchFamily="18" charset="0"/>
              </a:rPr>
              <a:t>T.M.S. </a:t>
            </a:r>
            <a:r>
              <a:rPr lang="en-US" sz="2800" kern="0" dirty="0" smtClean="0">
                <a:solidFill>
                  <a:srgbClr val="FFFF00"/>
                </a:solidFill>
                <a:latin typeface="Cambria" pitchFamily="18" charset="0"/>
              </a:rPr>
              <a:t>Generalized Horizontal Well</a:t>
            </a:r>
            <a:endParaRPr lang="en-US" dirty="0">
              <a:solidFill>
                <a:srgbClr val="000000"/>
              </a:solidFill>
              <a:latin typeface="Cambria"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762000"/>
            <a:ext cx="7700962" cy="5867399"/>
          </a:xfrm>
          <a:prstGeom prst="rect">
            <a:avLst/>
          </a:prstGeom>
        </p:spPr>
      </p:pic>
      <p:sp>
        <p:nvSpPr>
          <p:cNvPr id="4" name="TextBox 3"/>
          <p:cNvSpPr txBox="1"/>
          <p:nvPr/>
        </p:nvSpPr>
        <p:spPr>
          <a:xfrm>
            <a:off x="8783993" y="6567100"/>
            <a:ext cx="354584"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10</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75100343"/>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609600"/>
          </a:xfrm>
        </p:spPr>
        <p:txBody>
          <a:bodyPr/>
          <a:lstStyle/>
          <a:p>
            <a:r>
              <a:rPr lang="en-US" sz="2400" dirty="0" smtClean="0">
                <a:latin typeface="Cambria" pitchFamily="18" charset="0"/>
              </a:rPr>
              <a:t>Protection of Groundwater Through Well Construction</a:t>
            </a:r>
            <a:endParaRPr lang="en-US" sz="2400" dirty="0">
              <a:latin typeface="Cambria" pitchFamily="18" charset="0"/>
            </a:endParaRPr>
          </a:p>
        </p:txBody>
      </p:sp>
      <p:sp>
        <p:nvSpPr>
          <p:cNvPr id="3" name="Content Placeholder 2"/>
          <p:cNvSpPr>
            <a:spLocks noGrp="1"/>
          </p:cNvSpPr>
          <p:nvPr>
            <p:ph idx="1"/>
          </p:nvPr>
        </p:nvSpPr>
        <p:spPr>
          <a:xfrm>
            <a:off x="1143000" y="1214981"/>
            <a:ext cx="7772400" cy="4114800"/>
          </a:xfrm>
        </p:spPr>
        <p:txBody>
          <a:bodyPr/>
          <a:lstStyle/>
          <a:p>
            <a:r>
              <a:rPr lang="en-US" sz="2400" dirty="0" smtClean="0">
                <a:latin typeface="Cambria" pitchFamily="18" charset="0"/>
              </a:rPr>
              <a:t>Construction requirements result in protection of USDW and isolation of hydrocarbon bearing zones.</a:t>
            </a:r>
          </a:p>
          <a:p>
            <a:pPr lvl="1"/>
            <a:r>
              <a:rPr lang="en-US" sz="2400" dirty="0" smtClean="0">
                <a:latin typeface="Cambria" pitchFamily="18" charset="0"/>
              </a:rPr>
              <a:t>Multiple casing strings</a:t>
            </a:r>
          </a:p>
          <a:p>
            <a:pPr lvl="1"/>
            <a:r>
              <a:rPr lang="en-US" sz="2400" dirty="0" smtClean="0">
                <a:latin typeface="Cambria" pitchFamily="18" charset="0"/>
              </a:rPr>
              <a:t>Minimum setting depth</a:t>
            </a:r>
          </a:p>
          <a:p>
            <a:pPr lvl="1"/>
            <a:r>
              <a:rPr lang="en-US" sz="2400" dirty="0" smtClean="0">
                <a:latin typeface="Cambria" pitchFamily="18" charset="0"/>
              </a:rPr>
              <a:t>Cement requirements</a:t>
            </a:r>
          </a:p>
          <a:p>
            <a:pPr lvl="1"/>
            <a:r>
              <a:rPr lang="en-US" sz="2400" dirty="0" smtClean="0">
                <a:latin typeface="Cambria" pitchFamily="18" charset="0"/>
              </a:rPr>
              <a:t>Pressure testing</a:t>
            </a:r>
          </a:p>
        </p:txBody>
      </p:sp>
      <p:sp>
        <p:nvSpPr>
          <p:cNvPr id="4" name="Slide Number Placeholder 3"/>
          <p:cNvSpPr>
            <a:spLocks noGrp="1"/>
          </p:cNvSpPr>
          <p:nvPr>
            <p:ph type="sldNum" sz="quarter" idx="12"/>
          </p:nvPr>
        </p:nvSpPr>
        <p:spPr/>
        <p:txBody>
          <a:bodyPr/>
          <a:lstStyle/>
          <a:p>
            <a:pPr>
              <a:defRPr/>
            </a:pPr>
            <a:fld id="{F0306A3A-9476-472A-A626-FA2FB501739E}" type="slidenum">
              <a:rPr lang="en-US" sz="1200" smtClean="0">
                <a:solidFill>
                  <a:srgbClr val="FFFFFF"/>
                </a:solidFill>
              </a:rPr>
              <a:pPr>
                <a:defRPr/>
              </a:pPr>
              <a:t>11</a:t>
            </a:fld>
            <a:endParaRPr lang="en-US" sz="1200" dirty="0">
              <a:solidFill>
                <a:srgbClr val="FFFFFF"/>
              </a:solidFill>
            </a:endParaRPr>
          </a:p>
        </p:txBody>
      </p:sp>
      <p:grpSp>
        <p:nvGrpSpPr>
          <p:cNvPr id="5" name="Group 4"/>
          <p:cNvGrpSpPr/>
          <p:nvPr/>
        </p:nvGrpSpPr>
        <p:grpSpPr>
          <a:xfrm>
            <a:off x="5309779" y="2251862"/>
            <a:ext cx="3138270" cy="3491564"/>
            <a:chOff x="2252664" y="1126769"/>
            <a:chExt cx="4695302" cy="5502631"/>
          </a:xfrm>
        </p:grpSpPr>
        <p:sp>
          <p:nvSpPr>
            <p:cNvPr id="6" name="Can 5"/>
            <p:cNvSpPr/>
            <p:nvPr/>
          </p:nvSpPr>
          <p:spPr>
            <a:xfrm>
              <a:off x="3395664" y="2590800"/>
              <a:ext cx="1828800" cy="4038600"/>
            </a:xfrm>
            <a:prstGeom prst="can">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b="1" baseline="30000">
                <a:solidFill>
                  <a:srgbClr val="FFFFFF"/>
                </a:solidFill>
              </a:endParaRPr>
            </a:p>
          </p:txBody>
        </p:sp>
        <p:sp>
          <p:nvSpPr>
            <p:cNvPr id="7" name="Oval 6"/>
            <p:cNvSpPr/>
            <p:nvPr/>
          </p:nvSpPr>
          <p:spPr>
            <a:xfrm>
              <a:off x="3776664" y="2743200"/>
              <a:ext cx="10668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b="1" baseline="30000">
                <a:solidFill>
                  <a:srgbClr val="FFFFFF"/>
                </a:solidFill>
              </a:endParaRPr>
            </a:p>
          </p:txBody>
        </p:sp>
        <p:sp>
          <p:nvSpPr>
            <p:cNvPr id="8" name="Rectangle 7"/>
            <p:cNvSpPr/>
            <p:nvPr/>
          </p:nvSpPr>
          <p:spPr>
            <a:xfrm>
              <a:off x="2252664" y="3657600"/>
              <a:ext cx="3962400" cy="2209800"/>
            </a:xfrm>
            <a:prstGeom prst="rect">
              <a:avLst/>
            </a:prstGeom>
            <a:solidFill>
              <a:schemeClr val="accent3"/>
            </a:solidFill>
            <a:ln>
              <a:solidFill>
                <a:schemeClr val="accent3">
                  <a:lumMod val="75000"/>
                </a:schemeClr>
              </a:solidFill>
            </a:ln>
            <a:effectLst>
              <a:outerShdw blurRad="50800" dist="38100" dir="8100000" algn="tr" rotWithShape="0">
                <a:prstClr val="black">
                  <a:alpha val="40000"/>
                </a:prstClr>
              </a:outerShdw>
            </a:effectLst>
            <a:scene3d>
              <a:camera prst="perspectiveRelaxed"/>
              <a:lightRig rig="sunrise" dir="t"/>
            </a:scene3d>
            <a:sp3d extrusionH="196850" contourW="12700" prstMaterial="matte">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b="1" baseline="30000">
                <a:solidFill>
                  <a:srgbClr val="FFFFFF"/>
                </a:solidFill>
              </a:endParaRPr>
            </a:p>
          </p:txBody>
        </p:sp>
        <p:sp>
          <p:nvSpPr>
            <p:cNvPr id="9" name="TextBox 8"/>
            <p:cNvSpPr txBox="1"/>
            <p:nvPr/>
          </p:nvSpPr>
          <p:spPr>
            <a:xfrm>
              <a:off x="5829868" y="1126769"/>
              <a:ext cx="1118098" cy="2457583"/>
            </a:xfrm>
            <a:prstGeom prst="rect">
              <a:avLst/>
            </a:prstGeom>
            <a:noFill/>
          </p:spPr>
          <p:txBody>
            <a:bodyPr wrap="none" rtlCol="0">
              <a:spAutoFit/>
            </a:bodyPr>
            <a:lstStyle/>
            <a:p>
              <a:pPr fontAlgn="base">
                <a:spcBef>
                  <a:spcPct val="0"/>
                </a:spcBef>
                <a:spcAft>
                  <a:spcPct val="0"/>
                </a:spcAft>
              </a:pPr>
              <a:r>
                <a:rPr lang="en-US" sz="1100" b="1" baseline="30000" dirty="0" smtClean="0">
                  <a:solidFill>
                    <a:srgbClr val="FFFFFF"/>
                  </a:solidFill>
                  <a:latin typeface="Arial" charset="0"/>
                </a:rPr>
                <a:t>5 in.</a:t>
              </a:r>
            </a:p>
            <a:p>
              <a:pPr fontAlgn="base">
                <a:spcBef>
                  <a:spcPct val="0"/>
                </a:spcBef>
                <a:spcAft>
                  <a:spcPct val="0"/>
                </a:spcAft>
              </a:pPr>
              <a:r>
                <a:rPr lang="en-US" sz="1100" b="1" baseline="30000" dirty="0" smtClean="0">
                  <a:solidFill>
                    <a:srgbClr val="FFFFFF"/>
                  </a:solidFill>
                  <a:latin typeface="Arial" charset="0"/>
                </a:rPr>
                <a:t>Production</a:t>
              </a:r>
            </a:p>
            <a:p>
              <a:pPr fontAlgn="base">
                <a:spcBef>
                  <a:spcPct val="0"/>
                </a:spcBef>
                <a:spcAft>
                  <a:spcPct val="0"/>
                </a:spcAft>
              </a:pPr>
              <a:endParaRPr lang="en-US" sz="1100" b="1" baseline="30000" dirty="0" smtClean="0">
                <a:solidFill>
                  <a:srgbClr val="FFFFFF"/>
                </a:solidFill>
                <a:latin typeface="Arial" charset="0"/>
              </a:endParaRPr>
            </a:p>
            <a:p>
              <a:pPr fontAlgn="base">
                <a:spcBef>
                  <a:spcPct val="0"/>
                </a:spcBef>
                <a:spcAft>
                  <a:spcPct val="0"/>
                </a:spcAft>
              </a:pPr>
              <a:endParaRPr lang="en-US" sz="1100" b="1" baseline="30000" dirty="0" smtClean="0">
                <a:solidFill>
                  <a:srgbClr val="FFFFFF"/>
                </a:solidFill>
                <a:latin typeface="Arial" charset="0"/>
              </a:endParaRPr>
            </a:p>
            <a:p>
              <a:pPr fontAlgn="base">
                <a:spcBef>
                  <a:spcPct val="0"/>
                </a:spcBef>
                <a:spcAft>
                  <a:spcPct val="0"/>
                </a:spcAft>
              </a:pPr>
              <a:endParaRPr lang="en-US" sz="1100" b="1" baseline="30000" dirty="0" smtClean="0">
                <a:solidFill>
                  <a:srgbClr val="FFFFFF"/>
                </a:solidFill>
                <a:latin typeface="Arial" charset="0"/>
              </a:endParaRPr>
            </a:p>
            <a:p>
              <a:pPr fontAlgn="base">
                <a:spcBef>
                  <a:spcPct val="0"/>
                </a:spcBef>
                <a:spcAft>
                  <a:spcPct val="0"/>
                </a:spcAft>
              </a:pPr>
              <a:r>
                <a:rPr lang="en-US" sz="1100" b="1" baseline="30000" dirty="0" smtClean="0">
                  <a:solidFill>
                    <a:srgbClr val="FFFFFF"/>
                  </a:solidFill>
                  <a:latin typeface="Arial" charset="0"/>
                </a:rPr>
                <a:t>7 ⅝ in.</a:t>
              </a:r>
            </a:p>
            <a:p>
              <a:pPr fontAlgn="base">
                <a:spcBef>
                  <a:spcPct val="0"/>
                </a:spcBef>
                <a:spcAft>
                  <a:spcPct val="0"/>
                </a:spcAft>
              </a:pPr>
              <a:r>
                <a:rPr lang="en-US" sz="1100" b="1" baseline="30000" dirty="0" smtClean="0">
                  <a:solidFill>
                    <a:srgbClr val="FFFFFF"/>
                  </a:solidFill>
                  <a:latin typeface="Arial" charset="0"/>
                </a:rPr>
                <a:t>Intermediate</a:t>
              </a:r>
            </a:p>
            <a:p>
              <a:pPr fontAlgn="base">
                <a:spcBef>
                  <a:spcPct val="0"/>
                </a:spcBef>
                <a:spcAft>
                  <a:spcPct val="0"/>
                </a:spcAft>
              </a:pPr>
              <a:endParaRPr lang="en-US" sz="1100" b="1" baseline="30000" dirty="0" smtClean="0">
                <a:solidFill>
                  <a:srgbClr val="FFFFFF"/>
                </a:solidFill>
                <a:latin typeface="Arial" charset="0"/>
              </a:endParaRPr>
            </a:p>
            <a:p>
              <a:pPr fontAlgn="base">
                <a:spcBef>
                  <a:spcPct val="0"/>
                </a:spcBef>
                <a:spcAft>
                  <a:spcPct val="0"/>
                </a:spcAft>
              </a:pPr>
              <a:endParaRPr lang="en-US" sz="1100" b="1" baseline="30000" dirty="0" smtClean="0">
                <a:solidFill>
                  <a:srgbClr val="FFFFFF"/>
                </a:solidFill>
                <a:latin typeface="Arial" charset="0"/>
              </a:endParaRPr>
            </a:p>
            <a:p>
              <a:pPr fontAlgn="base">
                <a:spcBef>
                  <a:spcPct val="0"/>
                </a:spcBef>
                <a:spcAft>
                  <a:spcPct val="0"/>
                </a:spcAft>
              </a:pPr>
              <a:endParaRPr lang="en-US" sz="1100" b="1" baseline="30000" dirty="0" smtClean="0">
                <a:solidFill>
                  <a:srgbClr val="FFFFFF"/>
                </a:solidFill>
                <a:latin typeface="Arial" charset="0"/>
              </a:endParaRPr>
            </a:p>
            <a:p>
              <a:pPr fontAlgn="base">
                <a:spcBef>
                  <a:spcPct val="0"/>
                </a:spcBef>
                <a:spcAft>
                  <a:spcPct val="0"/>
                </a:spcAft>
              </a:pPr>
              <a:endParaRPr lang="en-US" sz="1100" b="1" baseline="30000" dirty="0" smtClean="0">
                <a:solidFill>
                  <a:srgbClr val="FFFFFF"/>
                </a:solidFill>
                <a:latin typeface="Arial" charset="0"/>
              </a:endParaRPr>
            </a:p>
            <a:p>
              <a:pPr fontAlgn="base">
                <a:spcBef>
                  <a:spcPct val="0"/>
                </a:spcBef>
                <a:spcAft>
                  <a:spcPct val="0"/>
                </a:spcAft>
              </a:pPr>
              <a:r>
                <a:rPr lang="en-US" sz="1100" b="1" baseline="30000" dirty="0" smtClean="0">
                  <a:solidFill>
                    <a:srgbClr val="FFFFFF"/>
                  </a:solidFill>
                  <a:latin typeface="Arial" charset="0"/>
                </a:rPr>
                <a:t>10 ¾ in.</a:t>
              </a:r>
            </a:p>
            <a:p>
              <a:pPr fontAlgn="base">
                <a:spcBef>
                  <a:spcPct val="0"/>
                </a:spcBef>
                <a:spcAft>
                  <a:spcPct val="0"/>
                </a:spcAft>
              </a:pPr>
              <a:r>
                <a:rPr lang="en-US" sz="1100" b="1" baseline="30000" dirty="0" smtClean="0">
                  <a:solidFill>
                    <a:srgbClr val="FFFFFF"/>
                  </a:solidFill>
                  <a:latin typeface="Arial" charset="0"/>
                </a:rPr>
                <a:t>Surface</a:t>
              </a:r>
              <a:endParaRPr lang="en-US" sz="1100" b="1" baseline="30000" dirty="0">
                <a:solidFill>
                  <a:srgbClr val="FFFFFF"/>
                </a:solidFill>
                <a:latin typeface="Arial" charset="0"/>
              </a:endParaRPr>
            </a:p>
          </p:txBody>
        </p:sp>
        <p:cxnSp>
          <p:nvCxnSpPr>
            <p:cNvPr id="10" name="Straight Arrow Connector 9"/>
            <p:cNvCxnSpPr/>
            <p:nvPr/>
          </p:nvCxnSpPr>
          <p:spPr>
            <a:xfrm rot="10800000" flipV="1">
              <a:off x="4691064" y="1219200"/>
              <a:ext cx="990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4919664" y="2209800"/>
              <a:ext cx="838200" cy="76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5300664" y="3276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n 12"/>
            <p:cNvSpPr/>
            <p:nvPr/>
          </p:nvSpPr>
          <p:spPr>
            <a:xfrm>
              <a:off x="3395664" y="2590800"/>
              <a:ext cx="1828800" cy="2362200"/>
            </a:xfrm>
            <a:prstGeom prst="can">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b="1" baseline="30000">
                <a:solidFill>
                  <a:srgbClr val="FFFFFF"/>
                </a:solidFill>
              </a:endParaRPr>
            </a:p>
          </p:txBody>
        </p:sp>
        <p:sp>
          <p:nvSpPr>
            <p:cNvPr id="14" name="Oval 13"/>
            <p:cNvSpPr/>
            <p:nvPr/>
          </p:nvSpPr>
          <p:spPr>
            <a:xfrm>
              <a:off x="3624264" y="2667000"/>
              <a:ext cx="12954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b="1" baseline="30000">
                <a:solidFill>
                  <a:srgbClr val="FFFFFF"/>
                </a:solidFill>
              </a:endParaRPr>
            </a:p>
          </p:txBody>
        </p:sp>
        <p:sp>
          <p:nvSpPr>
            <p:cNvPr id="15" name="Can 14"/>
            <p:cNvSpPr/>
            <p:nvPr/>
          </p:nvSpPr>
          <p:spPr>
            <a:xfrm>
              <a:off x="3776664" y="1981200"/>
              <a:ext cx="1066800" cy="914400"/>
            </a:xfrm>
            <a:prstGeom prst="can">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b="1" baseline="30000">
                <a:solidFill>
                  <a:srgbClr val="FFFFFF"/>
                </a:solidFill>
              </a:endParaRPr>
            </a:p>
          </p:txBody>
        </p:sp>
        <p:sp>
          <p:nvSpPr>
            <p:cNvPr id="16" name="Oval 15"/>
            <p:cNvSpPr/>
            <p:nvPr/>
          </p:nvSpPr>
          <p:spPr>
            <a:xfrm>
              <a:off x="3929064" y="2057400"/>
              <a:ext cx="7620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b="1" baseline="30000">
                <a:solidFill>
                  <a:srgbClr val="FFFFFF"/>
                </a:solidFill>
              </a:endParaRPr>
            </a:p>
          </p:txBody>
        </p:sp>
        <p:sp>
          <p:nvSpPr>
            <p:cNvPr id="17" name="Can 16"/>
            <p:cNvSpPr/>
            <p:nvPr/>
          </p:nvSpPr>
          <p:spPr>
            <a:xfrm>
              <a:off x="4081464" y="1219200"/>
              <a:ext cx="457200" cy="914400"/>
            </a:xfrm>
            <a:prstGeom prst="can">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b="1" baseline="30000">
                <a:solidFill>
                  <a:srgbClr val="FFFFFF"/>
                </a:solidFill>
              </a:endParaRPr>
            </a:p>
          </p:txBody>
        </p:sp>
        <p:sp>
          <p:nvSpPr>
            <p:cNvPr id="18" name="Oval 17"/>
            <p:cNvSpPr/>
            <p:nvPr/>
          </p:nvSpPr>
          <p:spPr>
            <a:xfrm>
              <a:off x="4157664" y="1249681"/>
              <a:ext cx="3048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b="1" baseline="30000">
                <a:solidFill>
                  <a:srgbClr val="FFFFFF"/>
                </a:solidFill>
              </a:endParaRPr>
            </a:p>
          </p:txBody>
        </p:sp>
      </p:grpSp>
    </p:spTree>
    <p:extLst>
      <p:ext uri="{BB962C8B-B14F-4D97-AF65-F5344CB8AC3E}">
        <p14:creationId xmlns:p14="http://schemas.microsoft.com/office/powerpoint/2010/main" val="987371369"/>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A7D43FB-3FBA-4887-9E9A-2656C999156D}" type="slidenum">
              <a:rPr lang="en-US" sz="1200" smtClean="0">
                <a:solidFill>
                  <a:srgbClr val="FFFFFF"/>
                </a:solidFill>
                <a:ea typeface="ＭＳ Ｐゴシック" pitchFamily="34" charset="-128"/>
              </a:rPr>
              <a:pPr/>
              <a:t>12</a:t>
            </a:fld>
            <a:endParaRPr lang="en-US" sz="1200" dirty="0" smtClean="0">
              <a:solidFill>
                <a:srgbClr val="FFFFFF"/>
              </a:solidFill>
              <a:ea typeface="ＭＳ Ｐゴシック" pitchFamily="34" charset="-128"/>
            </a:endParaRPr>
          </a:p>
        </p:txBody>
      </p:sp>
      <p:pic>
        <p:nvPicPr>
          <p:cNvPr id="22531" name="Picture 5" descr="Groundwater_Use_Advisory.PNG"/>
          <p:cNvPicPr>
            <a:picLocks noChangeAspect="1"/>
          </p:cNvPicPr>
          <p:nvPr/>
        </p:nvPicPr>
        <p:blipFill>
          <a:blip r:embed="rId3" cstate="print"/>
          <a:srcRect/>
          <a:stretch>
            <a:fillRect/>
          </a:stretch>
        </p:blipFill>
        <p:spPr bwMode="auto">
          <a:xfrm>
            <a:off x="0" y="762000"/>
            <a:ext cx="9428163" cy="5791200"/>
          </a:xfrm>
          <a:prstGeom prst="rect">
            <a:avLst/>
          </a:prstGeom>
          <a:noFill/>
          <a:ln w="9525">
            <a:noFill/>
            <a:miter lim="800000"/>
            <a:headEnd/>
            <a:tailEnd/>
          </a:ln>
        </p:spPr>
      </p:pic>
      <p:sp>
        <p:nvSpPr>
          <p:cNvPr id="22532" name="TextBox 3"/>
          <p:cNvSpPr txBox="1">
            <a:spLocks noChangeArrowheads="1"/>
          </p:cNvSpPr>
          <p:nvPr/>
        </p:nvSpPr>
        <p:spPr bwMode="auto">
          <a:xfrm>
            <a:off x="1066800" y="160641"/>
            <a:ext cx="7162800" cy="461665"/>
          </a:xfrm>
          <a:prstGeom prst="rect">
            <a:avLst/>
          </a:prstGeom>
          <a:noFill/>
          <a:ln w="9525">
            <a:noFill/>
            <a:miter lim="800000"/>
            <a:headEnd/>
            <a:tailEnd/>
          </a:ln>
        </p:spPr>
        <p:txBody>
          <a:bodyPr>
            <a:spAutoFit/>
          </a:bodyPr>
          <a:lstStyle/>
          <a:p>
            <a:pPr algn="ctr" fontAlgn="base">
              <a:spcBef>
                <a:spcPct val="0"/>
              </a:spcBef>
              <a:spcAft>
                <a:spcPct val="0"/>
              </a:spcAft>
            </a:pPr>
            <a:r>
              <a:rPr lang="en-US" sz="3600" b="1" baseline="30000" dirty="0">
                <a:solidFill>
                  <a:srgbClr val="FFFF00"/>
                </a:solidFill>
                <a:latin typeface="Cambria" pitchFamily="18" charset="0"/>
              </a:rPr>
              <a:t>Ground Water Use Advisory</a:t>
            </a:r>
          </a:p>
        </p:txBody>
      </p:sp>
    </p:spTree>
    <p:extLst>
      <p:ext uri="{BB962C8B-B14F-4D97-AF65-F5344CB8AC3E}">
        <p14:creationId xmlns:p14="http://schemas.microsoft.com/office/powerpoint/2010/main" val="2861247019"/>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3"/>
          <p:cNvSpPr txBox="1">
            <a:spLocks noChangeArrowheads="1"/>
          </p:cNvSpPr>
          <p:nvPr/>
        </p:nvSpPr>
        <p:spPr bwMode="auto">
          <a:xfrm>
            <a:off x="1177925" y="0"/>
            <a:ext cx="7608888" cy="841256"/>
          </a:xfrm>
          <a:prstGeom prst="rect">
            <a:avLst/>
          </a:prstGeom>
          <a:noFill/>
          <a:ln w="9525">
            <a:noFill/>
            <a:miter lim="800000"/>
            <a:headEnd/>
            <a:tailEnd/>
          </a:ln>
        </p:spPr>
        <p:txBody>
          <a:bodyPr>
            <a:spAutoFit/>
          </a:bodyPr>
          <a:lstStyle/>
          <a:p>
            <a:pPr algn="ctr" fontAlgn="base">
              <a:spcBef>
                <a:spcPct val="0"/>
              </a:spcBef>
              <a:spcAft>
                <a:spcPct val="0"/>
              </a:spcAft>
            </a:pPr>
            <a:r>
              <a:rPr lang="en-US" sz="3200" dirty="0">
                <a:solidFill>
                  <a:srgbClr val="FFFF00"/>
                </a:solidFill>
                <a:latin typeface="Cambria" pitchFamily="18" charset="0"/>
              </a:rPr>
              <a:t>Directive </a:t>
            </a:r>
            <a:r>
              <a:rPr lang="en-US" sz="3200" dirty="0" smtClean="0">
                <a:solidFill>
                  <a:srgbClr val="FFFF00"/>
                </a:solidFill>
                <a:latin typeface="Cambria" pitchFamily="18" charset="0"/>
              </a:rPr>
              <a:t>for </a:t>
            </a:r>
            <a:r>
              <a:rPr lang="en-US" sz="3200" dirty="0" err="1" smtClean="0">
                <a:solidFill>
                  <a:srgbClr val="FFFF00"/>
                </a:solidFill>
                <a:latin typeface="Cambria" pitchFamily="18" charset="0"/>
              </a:rPr>
              <a:t>Frac</a:t>
            </a:r>
            <a:r>
              <a:rPr lang="en-US" sz="3200" dirty="0" smtClean="0">
                <a:solidFill>
                  <a:srgbClr val="FFFF00"/>
                </a:solidFill>
                <a:latin typeface="Cambria" pitchFamily="18" charset="0"/>
              </a:rPr>
              <a:t> </a:t>
            </a:r>
            <a:r>
              <a:rPr lang="en-US" sz="3200" dirty="0">
                <a:solidFill>
                  <a:srgbClr val="FFFF00"/>
                </a:solidFill>
                <a:latin typeface="Cambria" pitchFamily="18" charset="0"/>
              </a:rPr>
              <a:t>Water Reporting</a:t>
            </a:r>
          </a:p>
          <a:p>
            <a:pPr algn="ctr" fontAlgn="base">
              <a:spcBef>
                <a:spcPct val="0"/>
              </a:spcBef>
              <a:spcAft>
                <a:spcPct val="0"/>
              </a:spcAft>
            </a:pPr>
            <a:endParaRPr lang="en-US" sz="2500" baseline="30000" dirty="0">
              <a:solidFill>
                <a:srgbClr val="FFFF00"/>
              </a:solidFill>
              <a:latin typeface="Arial" charset="0"/>
            </a:endParaRPr>
          </a:p>
        </p:txBody>
      </p:sp>
      <p:pic>
        <p:nvPicPr>
          <p:cNvPr id="12292" name="Picture 5" descr="MOU Red River and Sabine River.png"/>
          <p:cNvPicPr>
            <a:picLocks noChangeAspect="1"/>
          </p:cNvPicPr>
          <p:nvPr/>
        </p:nvPicPr>
        <p:blipFill>
          <a:blip r:embed="rId3" cstate="print"/>
          <a:srcRect/>
          <a:stretch>
            <a:fillRect/>
          </a:stretch>
        </p:blipFill>
        <p:spPr bwMode="auto">
          <a:xfrm>
            <a:off x="242888" y="635000"/>
            <a:ext cx="9329737" cy="6142038"/>
          </a:xfrm>
          <a:prstGeom prst="rect">
            <a:avLst/>
          </a:prstGeom>
          <a:noFill/>
          <a:ln w="9525">
            <a:noFill/>
            <a:miter lim="800000"/>
            <a:headEnd/>
            <a:tailEnd/>
          </a:ln>
        </p:spPr>
      </p:pic>
      <p:sp>
        <p:nvSpPr>
          <p:cNvPr id="12293" name="TextBox 6"/>
          <p:cNvSpPr txBox="1">
            <a:spLocks noChangeArrowheads="1"/>
          </p:cNvSpPr>
          <p:nvPr/>
        </p:nvSpPr>
        <p:spPr bwMode="auto">
          <a:xfrm>
            <a:off x="1735138" y="4462463"/>
            <a:ext cx="6313487" cy="247650"/>
          </a:xfrm>
          <a:prstGeom prst="rect">
            <a:avLst/>
          </a:prstGeom>
          <a:noFill/>
          <a:ln w="9525">
            <a:noFill/>
            <a:miter lim="800000"/>
            <a:headEnd/>
            <a:tailEnd/>
          </a:ln>
        </p:spPr>
        <p:txBody>
          <a:bodyPr>
            <a:spAutoFit/>
          </a:bodyPr>
          <a:lstStyle/>
          <a:p>
            <a:pPr algn="ctr" fontAlgn="base">
              <a:spcBef>
                <a:spcPct val="0"/>
              </a:spcBef>
              <a:spcAft>
                <a:spcPct val="0"/>
              </a:spcAft>
            </a:pPr>
            <a:r>
              <a:rPr lang="en-US" sz="1000" b="1">
                <a:solidFill>
                  <a:srgbClr val="FFFF00"/>
                </a:solidFill>
                <a:latin typeface="Arial" charset="0"/>
              </a:rPr>
              <a:t>Due to revisions of the WH-1 form, water source and associated volumes are now reported on page 3.</a:t>
            </a:r>
            <a:endParaRPr lang="en-US" sz="1000" b="1" baseline="30000">
              <a:solidFill>
                <a:srgbClr val="FFFF00"/>
              </a:solidFill>
              <a:latin typeface="Arial" charset="0"/>
            </a:endParaRPr>
          </a:p>
        </p:txBody>
      </p:sp>
      <p:sp>
        <p:nvSpPr>
          <p:cNvPr id="2" name="Slide Number Placeholder 1"/>
          <p:cNvSpPr>
            <a:spLocks noGrp="1"/>
          </p:cNvSpPr>
          <p:nvPr>
            <p:ph type="sldNum" sz="quarter" idx="12"/>
          </p:nvPr>
        </p:nvSpPr>
        <p:spPr/>
        <p:txBody>
          <a:bodyPr/>
          <a:lstStyle/>
          <a:p>
            <a:pPr>
              <a:defRPr/>
            </a:pPr>
            <a:fld id="{F0306A3A-9476-472A-A626-FA2FB501739E}" type="slidenum">
              <a:rPr lang="en-US" sz="1200" smtClean="0">
                <a:solidFill>
                  <a:srgbClr val="FFFFFF"/>
                </a:solidFill>
              </a:rPr>
              <a:pPr>
                <a:defRPr/>
              </a:pPr>
              <a:t>13</a:t>
            </a:fld>
            <a:endParaRPr lang="en-US" sz="1200" dirty="0">
              <a:solidFill>
                <a:srgbClr val="FFFFFF"/>
              </a:solidFill>
            </a:endParaRPr>
          </a:p>
        </p:txBody>
      </p:sp>
    </p:spTree>
    <p:extLst>
      <p:ext uri="{BB962C8B-B14F-4D97-AF65-F5344CB8AC3E}">
        <p14:creationId xmlns:p14="http://schemas.microsoft.com/office/powerpoint/2010/main" val="3044466227"/>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638800" cy="533400"/>
          </a:xfrm>
        </p:spPr>
        <p:txBody>
          <a:bodyPr/>
          <a:lstStyle/>
          <a:p>
            <a:r>
              <a:rPr lang="en-US" sz="3200" dirty="0" smtClean="0">
                <a:latin typeface="Cambria" pitchFamily="18" charset="0"/>
              </a:rPr>
              <a:t>Waste Management</a:t>
            </a:r>
            <a:endParaRPr lang="en-US" sz="3200" dirty="0">
              <a:latin typeface="Cambria" pitchFamily="18" charset="0"/>
            </a:endParaRPr>
          </a:p>
        </p:txBody>
      </p:sp>
      <p:sp>
        <p:nvSpPr>
          <p:cNvPr id="3" name="Content Placeholder 2"/>
          <p:cNvSpPr>
            <a:spLocks noGrp="1"/>
          </p:cNvSpPr>
          <p:nvPr>
            <p:ph idx="1"/>
          </p:nvPr>
        </p:nvSpPr>
        <p:spPr>
          <a:xfrm>
            <a:off x="1104900" y="1010138"/>
            <a:ext cx="7772400" cy="4781062"/>
          </a:xfrm>
        </p:spPr>
        <p:txBody>
          <a:bodyPr/>
          <a:lstStyle/>
          <a:p>
            <a:r>
              <a:rPr lang="en-US" sz="2000" dirty="0" smtClean="0">
                <a:latin typeface="Cambria" pitchFamily="18" charset="0"/>
              </a:rPr>
              <a:t>Exploration &amp; Production (E&amp;P) Wastes primarily include:</a:t>
            </a:r>
          </a:p>
          <a:p>
            <a:pPr lvl="1"/>
            <a:r>
              <a:rPr lang="en-US" sz="2000" dirty="0" smtClean="0">
                <a:latin typeface="Cambria" pitchFamily="18" charset="0"/>
              </a:rPr>
              <a:t>Drilling fluids</a:t>
            </a:r>
          </a:p>
          <a:p>
            <a:pPr lvl="1"/>
            <a:r>
              <a:rPr lang="en-US" sz="2000" dirty="0" err="1" smtClean="0">
                <a:latin typeface="Cambria" pitchFamily="18" charset="0"/>
              </a:rPr>
              <a:t>Flowback</a:t>
            </a:r>
            <a:r>
              <a:rPr lang="en-US" sz="2000" dirty="0" smtClean="0">
                <a:latin typeface="Cambria" pitchFamily="18" charset="0"/>
              </a:rPr>
              <a:t> water</a:t>
            </a:r>
          </a:p>
          <a:p>
            <a:pPr lvl="1"/>
            <a:r>
              <a:rPr lang="en-US" sz="2000" dirty="0" smtClean="0">
                <a:latin typeface="Cambria" pitchFamily="18" charset="0"/>
              </a:rPr>
              <a:t>Produced water</a:t>
            </a:r>
          </a:p>
          <a:p>
            <a:r>
              <a:rPr lang="en-US" sz="2000" dirty="0" smtClean="0">
                <a:latin typeface="Cambria" pitchFamily="18" charset="0"/>
              </a:rPr>
              <a:t>E&amp;P Waste regulations ensure proper disposal to minimize environmental impacts of resource development.</a:t>
            </a:r>
          </a:p>
          <a:p>
            <a:r>
              <a:rPr lang="en-US" sz="2000" dirty="0" smtClean="0">
                <a:latin typeface="Cambria" pitchFamily="18" charset="0"/>
              </a:rPr>
              <a:t>Manifest and reporting systems ensure transparency and accountability. </a:t>
            </a:r>
          </a:p>
          <a:p>
            <a:r>
              <a:rPr lang="en-US" sz="2000" dirty="0" smtClean="0">
                <a:latin typeface="Cambria" pitchFamily="18" charset="0"/>
              </a:rPr>
              <a:t>Waste Management options include:</a:t>
            </a:r>
          </a:p>
          <a:p>
            <a:pPr lvl="1"/>
            <a:r>
              <a:rPr lang="en-US" sz="2000" dirty="0" smtClean="0">
                <a:latin typeface="Cambria" pitchFamily="18" charset="0"/>
              </a:rPr>
              <a:t>Onsite disposal using conservative limiting criteria</a:t>
            </a:r>
          </a:p>
          <a:p>
            <a:pPr lvl="1"/>
            <a:r>
              <a:rPr lang="en-US" sz="2000" dirty="0" smtClean="0">
                <a:latin typeface="Cambria" pitchFamily="18" charset="0"/>
              </a:rPr>
              <a:t>Well injection</a:t>
            </a:r>
          </a:p>
          <a:p>
            <a:pPr lvl="1"/>
            <a:r>
              <a:rPr lang="en-US" sz="2000" dirty="0" smtClean="0">
                <a:latin typeface="Cambria" pitchFamily="18" charset="0"/>
              </a:rPr>
              <a:t>Commercial disposal</a:t>
            </a:r>
          </a:p>
          <a:p>
            <a:pPr lvl="1"/>
            <a:r>
              <a:rPr lang="en-US" sz="2000" dirty="0" smtClean="0">
                <a:latin typeface="Cambria" pitchFamily="18" charset="0"/>
              </a:rPr>
              <a:t>Recycling in limited cases</a:t>
            </a:r>
          </a:p>
        </p:txBody>
      </p:sp>
      <p:sp>
        <p:nvSpPr>
          <p:cNvPr id="4" name="Slide Number Placeholder 3"/>
          <p:cNvSpPr>
            <a:spLocks noGrp="1"/>
          </p:cNvSpPr>
          <p:nvPr>
            <p:ph type="sldNum" sz="quarter" idx="12"/>
          </p:nvPr>
        </p:nvSpPr>
        <p:spPr/>
        <p:txBody>
          <a:bodyPr/>
          <a:lstStyle/>
          <a:p>
            <a:pPr>
              <a:defRPr/>
            </a:pPr>
            <a:fld id="{F0306A3A-9476-472A-A626-FA2FB501739E}" type="slidenum">
              <a:rPr lang="en-US" sz="1200" smtClean="0">
                <a:solidFill>
                  <a:srgbClr val="FFFFFF"/>
                </a:solidFill>
              </a:rPr>
              <a:pPr>
                <a:defRPr/>
              </a:pPr>
              <a:t>14</a:t>
            </a:fld>
            <a:endParaRPr lang="en-US" sz="1200" dirty="0">
              <a:solidFill>
                <a:srgbClr val="FFFFFF"/>
              </a:solidFill>
            </a:endParaRPr>
          </a:p>
        </p:txBody>
      </p:sp>
    </p:spTree>
    <p:extLst>
      <p:ext uri="{BB962C8B-B14F-4D97-AF65-F5344CB8AC3E}">
        <p14:creationId xmlns:p14="http://schemas.microsoft.com/office/powerpoint/2010/main" val="4017016474"/>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76500" y="685800"/>
            <a:ext cx="4419600" cy="774700"/>
          </a:xfrm>
        </p:spPr>
        <p:txBody>
          <a:bodyPr>
            <a:normAutofit fontScale="90000"/>
          </a:bodyPr>
          <a:lstStyle/>
          <a:p>
            <a:r>
              <a:rPr lang="en-US" dirty="0">
                <a:latin typeface="Cambria" pitchFamily="18" charset="0"/>
              </a:rPr>
              <a:t/>
            </a:r>
            <a:br>
              <a:rPr lang="en-US" dirty="0">
                <a:latin typeface="Cambria" pitchFamily="18" charset="0"/>
              </a:rPr>
            </a:br>
            <a:r>
              <a:rPr lang="en-US" sz="2700" dirty="0">
                <a:latin typeface="Cambria" pitchFamily="18" charset="0"/>
              </a:rPr>
              <a:t>LAC </a:t>
            </a:r>
            <a:r>
              <a:rPr lang="en-US" sz="2700" dirty="0" smtClean="0">
                <a:latin typeface="Cambria" pitchFamily="18" charset="0"/>
              </a:rPr>
              <a:t>43:XIX.118</a:t>
            </a:r>
            <a:r>
              <a:rPr lang="en-US" sz="2700" dirty="0"/>
              <a:t/>
            </a:r>
            <a:br>
              <a:rPr lang="en-US" sz="2700" dirty="0"/>
            </a:br>
            <a:endParaRPr lang="en-US" sz="2700" dirty="0"/>
          </a:p>
        </p:txBody>
      </p:sp>
      <p:sp>
        <p:nvSpPr>
          <p:cNvPr id="3" name="Content Placeholder 2"/>
          <p:cNvSpPr>
            <a:spLocks noGrp="1"/>
          </p:cNvSpPr>
          <p:nvPr>
            <p:ph idx="1"/>
          </p:nvPr>
        </p:nvSpPr>
        <p:spPr>
          <a:xfrm>
            <a:off x="1066800" y="1524000"/>
            <a:ext cx="7772400" cy="4114800"/>
          </a:xfrm>
        </p:spPr>
        <p:txBody>
          <a:bodyPr/>
          <a:lstStyle/>
          <a:p>
            <a:r>
              <a:rPr lang="en-US" sz="2000" dirty="0" smtClean="0">
                <a:latin typeface="Cambria" pitchFamily="18" charset="0"/>
              </a:rPr>
              <a:t>Effective as of October </a:t>
            </a:r>
            <a:r>
              <a:rPr lang="en-US" sz="2000" dirty="0">
                <a:latin typeface="Cambria" pitchFamily="18" charset="0"/>
              </a:rPr>
              <a:t>20, 2011</a:t>
            </a:r>
            <a:endParaRPr lang="en-US" sz="2000" dirty="0" smtClean="0">
              <a:latin typeface="Cambria" pitchFamily="18" charset="0"/>
            </a:endParaRPr>
          </a:p>
          <a:p>
            <a:r>
              <a:rPr lang="en-US" sz="2000" dirty="0" smtClean="0">
                <a:latin typeface="Cambria" pitchFamily="18" charset="0"/>
              </a:rPr>
              <a:t>Must file application with and receive work permit to hydraulically </a:t>
            </a:r>
            <a:r>
              <a:rPr lang="en-US" sz="2000" dirty="0" err="1" smtClean="0">
                <a:latin typeface="Cambria" pitchFamily="18" charset="0"/>
              </a:rPr>
              <a:t>frack</a:t>
            </a:r>
            <a:r>
              <a:rPr lang="en-US" sz="2000" dirty="0" smtClean="0">
                <a:latin typeface="Cambria" pitchFamily="18" charset="0"/>
              </a:rPr>
              <a:t> from the appropriate district office (Lafayette, Shreveport, &amp; Monroe) prior to beginning </a:t>
            </a:r>
            <a:r>
              <a:rPr lang="en-US" sz="2000" dirty="0" err="1" smtClean="0">
                <a:latin typeface="Cambria" pitchFamily="18" charset="0"/>
              </a:rPr>
              <a:t>fracking</a:t>
            </a:r>
            <a:r>
              <a:rPr lang="en-US" sz="2000" dirty="0" smtClean="0">
                <a:latin typeface="Cambria" pitchFamily="18" charset="0"/>
              </a:rPr>
              <a:t> operations. Sec. 118.B.</a:t>
            </a:r>
          </a:p>
          <a:p>
            <a:r>
              <a:rPr lang="en-US" sz="2000" dirty="0" smtClean="0">
                <a:latin typeface="Cambria" pitchFamily="18" charset="0"/>
              </a:rPr>
              <a:t>Following completion of hydraulic fracturing the operator must file a Well </a:t>
            </a:r>
            <a:r>
              <a:rPr lang="en-US" sz="2000" dirty="0">
                <a:latin typeface="Cambria" pitchFamily="18" charset="0"/>
              </a:rPr>
              <a:t>H</a:t>
            </a:r>
            <a:r>
              <a:rPr lang="en-US" sz="2000" dirty="0" smtClean="0">
                <a:latin typeface="Cambria" pitchFamily="18" charset="0"/>
              </a:rPr>
              <a:t>istory and Work </a:t>
            </a:r>
            <a:r>
              <a:rPr lang="en-US" sz="2000" dirty="0">
                <a:latin typeface="Cambria" pitchFamily="18" charset="0"/>
              </a:rPr>
              <a:t>R</a:t>
            </a:r>
            <a:r>
              <a:rPr lang="en-US" sz="2000" dirty="0" smtClean="0">
                <a:latin typeface="Cambria" pitchFamily="18" charset="0"/>
              </a:rPr>
              <a:t>esume Report (Form WH-1) in accordance with Sec. 105 &amp; Sec. 118.C.</a:t>
            </a:r>
          </a:p>
          <a:p>
            <a:r>
              <a:rPr lang="en-US" sz="2000" dirty="0" smtClean="0">
                <a:latin typeface="Cambria" pitchFamily="18" charset="0"/>
              </a:rPr>
              <a:t>LAC 43:XIX.105 requires:</a:t>
            </a:r>
          </a:p>
          <a:p>
            <a:pPr lvl="1"/>
            <a:r>
              <a:rPr lang="en-US" sz="2000" dirty="0" smtClean="0">
                <a:latin typeface="Cambria" pitchFamily="18" charset="0"/>
              </a:rPr>
              <a:t>At least 12 hours prior notice must be given to the manager of the appropriate district office, so that a Conservation representative may have a chance to witness the fracturing operations.</a:t>
            </a:r>
          </a:p>
          <a:p>
            <a:pPr lvl="1"/>
            <a:r>
              <a:rPr lang="en-US" sz="2000" dirty="0" smtClean="0">
                <a:latin typeface="Cambria" pitchFamily="18" charset="0"/>
              </a:rPr>
              <a:t>Within 20 days of completing work under the work permit, the work must be described on the Well History and Work Resume Report and submitted to the appropriate district office. </a:t>
            </a:r>
            <a:endParaRPr lang="en-US" sz="2000" dirty="0">
              <a:latin typeface="Cambria" pitchFamily="18" charset="0"/>
            </a:endParaRPr>
          </a:p>
        </p:txBody>
      </p:sp>
      <p:sp>
        <p:nvSpPr>
          <p:cNvPr id="4" name="Slide Number Placeholder 3"/>
          <p:cNvSpPr>
            <a:spLocks noGrp="1"/>
          </p:cNvSpPr>
          <p:nvPr>
            <p:ph type="sldNum" sz="quarter" idx="12"/>
          </p:nvPr>
        </p:nvSpPr>
        <p:spPr>
          <a:xfrm>
            <a:off x="6485106" y="6561306"/>
            <a:ext cx="2590800" cy="457200"/>
          </a:xfrm>
        </p:spPr>
        <p:txBody>
          <a:bodyPr/>
          <a:lstStyle/>
          <a:p>
            <a:fld id="{EBBC5D22-B38D-42E4-82BD-BB954EBA8AF7}" type="slidenum">
              <a:rPr lang="en-US" sz="1200" smtClean="0">
                <a:solidFill>
                  <a:srgbClr val="FFFFFF"/>
                </a:solidFill>
              </a:rPr>
              <a:pPr/>
              <a:t>15</a:t>
            </a:fld>
            <a:endParaRPr lang="en-US" sz="1200" dirty="0">
              <a:solidFill>
                <a:srgbClr val="FFFFFF"/>
              </a:solidFill>
            </a:endParaRPr>
          </a:p>
        </p:txBody>
      </p:sp>
      <p:sp>
        <p:nvSpPr>
          <p:cNvPr id="2" name="Rectangle 1"/>
          <p:cNvSpPr/>
          <p:nvPr/>
        </p:nvSpPr>
        <p:spPr>
          <a:xfrm>
            <a:off x="2362200" y="-1"/>
            <a:ext cx="4876800" cy="584775"/>
          </a:xfrm>
          <a:prstGeom prst="rect">
            <a:avLst/>
          </a:prstGeom>
        </p:spPr>
        <p:txBody>
          <a:bodyPr wrap="square">
            <a:spAutoFit/>
          </a:bodyPr>
          <a:lstStyle/>
          <a:p>
            <a:r>
              <a:rPr lang="en-US" sz="3200" kern="0" dirty="0">
                <a:solidFill>
                  <a:srgbClr val="FFFF00"/>
                </a:solidFill>
                <a:latin typeface="Cambria" pitchFamily="18" charset="0"/>
                <a:ea typeface="+mj-ea"/>
                <a:cs typeface="+mj-cs"/>
              </a:rPr>
              <a:t>Hydraulic Fracturing Rule</a:t>
            </a:r>
            <a:endParaRPr lang="en-US" sz="3200" dirty="0"/>
          </a:p>
        </p:txBody>
      </p:sp>
    </p:spTree>
    <p:extLst>
      <p:ext uri="{BB962C8B-B14F-4D97-AF65-F5344CB8AC3E}">
        <p14:creationId xmlns:p14="http://schemas.microsoft.com/office/powerpoint/2010/main" val="1643787833"/>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609600"/>
          </a:xfrm>
        </p:spPr>
        <p:txBody>
          <a:bodyPr/>
          <a:lstStyle/>
          <a:p>
            <a:r>
              <a:rPr lang="en-US" sz="3200" dirty="0" smtClean="0">
                <a:latin typeface="Cambria" pitchFamily="18" charset="0"/>
              </a:rPr>
              <a:t>What Must Be Reported?</a:t>
            </a:r>
            <a:endParaRPr lang="en-US" sz="3200" dirty="0">
              <a:latin typeface="Cambria" pitchFamily="18" charset="0"/>
            </a:endParaRPr>
          </a:p>
        </p:txBody>
      </p:sp>
      <p:sp>
        <p:nvSpPr>
          <p:cNvPr id="3" name="Content Placeholder 2"/>
          <p:cNvSpPr>
            <a:spLocks noGrp="1"/>
          </p:cNvSpPr>
          <p:nvPr>
            <p:ph idx="1"/>
          </p:nvPr>
        </p:nvSpPr>
        <p:spPr>
          <a:xfrm>
            <a:off x="1143000" y="914400"/>
            <a:ext cx="7772400" cy="4660900"/>
          </a:xfrm>
        </p:spPr>
        <p:txBody>
          <a:bodyPr/>
          <a:lstStyle/>
          <a:p>
            <a:r>
              <a:rPr lang="en-US" sz="2000" dirty="0" smtClean="0">
                <a:latin typeface="Cambria" pitchFamily="18" charset="0"/>
              </a:rPr>
              <a:t>With the Well History and Work Resume Report (Form WH-1), the following information must be reported:</a:t>
            </a:r>
          </a:p>
          <a:p>
            <a:pPr lvl="1"/>
            <a:r>
              <a:rPr lang="en-US" sz="2000" dirty="0" smtClean="0">
                <a:latin typeface="Cambria" pitchFamily="18" charset="0"/>
              </a:rPr>
              <a:t>Types and volumes (in gal.) of hydraulic fracturing fluid used in the operation.</a:t>
            </a:r>
          </a:p>
          <a:p>
            <a:pPr lvl="1"/>
            <a:r>
              <a:rPr lang="en-US" sz="2000" dirty="0" smtClean="0">
                <a:latin typeface="Cambria" pitchFamily="18" charset="0"/>
              </a:rPr>
              <a:t>A list by type of all additives used during hydraulic fracturing operations. Specifically list the following for each type:</a:t>
            </a:r>
          </a:p>
          <a:p>
            <a:pPr lvl="2"/>
            <a:r>
              <a:rPr lang="en-US" sz="2000" dirty="0" smtClean="0">
                <a:latin typeface="Cambria" pitchFamily="18" charset="0"/>
              </a:rPr>
              <a:t>Specific trade name and suppliers.</a:t>
            </a:r>
          </a:p>
          <a:p>
            <a:pPr lvl="1"/>
            <a:r>
              <a:rPr lang="en-US" sz="2000" dirty="0" smtClean="0">
                <a:latin typeface="Cambria" pitchFamily="18" charset="0"/>
              </a:rPr>
              <a:t>List of chemical ingredients in fracturing fluid subject to requirements of 29 CFR 1910.1200(g)(2) and their associated CAS numbers. Also specify for each chemical ingredient:</a:t>
            </a:r>
          </a:p>
          <a:p>
            <a:pPr lvl="2"/>
            <a:r>
              <a:rPr lang="en-US" sz="2000" dirty="0" smtClean="0">
                <a:latin typeface="Cambria" pitchFamily="18" charset="0"/>
              </a:rPr>
              <a:t>Maximum ingredient concentration within the additive expressed as a chemical by mass of each chemical ingredient;</a:t>
            </a:r>
          </a:p>
          <a:p>
            <a:pPr lvl="2"/>
            <a:r>
              <a:rPr lang="en-US" sz="2000" dirty="0" smtClean="0">
                <a:latin typeface="Cambria" pitchFamily="18" charset="0"/>
              </a:rPr>
              <a:t>Maximum concentration of each chemical ingredient expressed as a percentage by mass of the total volume of hydraulic frac fluid used.</a:t>
            </a:r>
          </a:p>
          <a:p>
            <a:pPr lvl="1"/>
            <a:endParaRPr lang="en-US" dirty="0"/>
          </a:p>
        </p:txBody>
      </p:sp>
      <p:sp>
        <p:nvSpPr>
          <p:cNvPr id="4" name="Slide Number Placeholder 3"/>
          <p:cNvSpPr>
            <a:spLocks noGrp="1"/>
          </p:cNvSpPr>
          <p:nvPr>
            <p:ph type="sldNum" sz="quarter" idx="12"/>
          </p:nvPr>
        </p:nvSpPr>
        <p:spPr>
          <a:xfrm>
            <a:off x="6475379" y="6551579"/>
            <a:ext cx="2590800" cy="457200"/>
          </a:xfrm>
        </p:spPr>
        <p:txBody>
          <a:bodyPr/>
          <a:lstStyle/>
          <a:p>
            <a:fld id="{EBBC5D22-B38D-42E4-82BD-BB954EBA8AF7}" type="slidenum">
              <a:rPr lang="en-US" sz="1200" smtClean="0">
                <a:solidFill>
                  <a:srgbClr val="FFFFFF"/>
                </a:solidFill>
              </a:rPr>
              <a:pPr/>
              <a:t>16</a:t>
            </a:fld>
            <a:endParaRPr lang="en-US" sz="1200" dirty="0">
              <a:solidFill>
                <a:srgbClr val="FFFFFF"/>
              </a:solidFill>
            </a:endParaRPr>
          </a:p>
        </p:txBody>
      </p:sp>
    </p:spTree>
    <p:extLst>
      <p:ext uri="{BB962C8B-B14F-4D97-AF65-F5344CB8AC3E}">
        <p14:creationId xmlns:p14="http://schemas.microsoft.com/office/powerpoint/2010/main" val="3673778399"/>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
            <a:ext cx="5105400" cy="469900"/>
          </a:xfrm>
        </p:spPr>
        <p:txBody>
          <a:bodyPr/>
          <a:lstStyle/>
          <a:p>
            <a:r>
              <a:rPr lang="en-US" sz="3200" dirty="0" smtClean="0">
                <a:latin typeface="Cambria" pitchFamily="18" charset="0"/>
              </a:rPr>
              <a:t>How to Report?</a:t>
            </a:r>
            <a:endParaRPr lang="en-US" sz="3200" dirty="0">
              <a:latin typeface="Cambria" pitchFamily="18" charset="0"/>
            </a:endParaRPr>
          </a:p>
        </p:txBody>
      </p:sp>
      <p:sp>
        <p:nvSpPr>
          <p:cNvPr id="3" name="Content Placeholder 2"/>
          <p:cNvSpPr>
            <a:spLocks noGrp="1"/>
          </p:cNvSpPr>
          <p:nvPr>
            <p:ph idx="1"/>
          </p:nvPr>
        </p:nvSpPr>
        <p:spPr>
          <a:xfrm>
            <a:off x="1143000" y="1066800"/>
            <a:ext cx="7772400" cy="4114800"/>
          </a:xfrm>
        </p:spPr>
        <p:txBody>
          <a:bodyPr/>
          <a:lstStyle/>
          <a:p>
            <a:r>
              <a:rPr lang="en-US" sz="2000" dirty="0" smtClean="0">
                <a:latin typeface="Cambria" pitchFamily="18" charset="0"/>
              </a:rPr>
              <a:t>On the Work History/Well Resume Report (Form WH-1) submitted to the appropriate district office within 20 days of completion of the hydraulic fracturing operations.</a:t>
            </a:r>
          </a:p>
          <a:p>
            <a:r>
              <a:rPr lang="en-US" sz="2000" dirty="0" err="1" smtClean="0">
                <a:latin typeface="Cambria" pitchFamily="18" charset="0"/>
              </a:rPr>
              <a:t>Frac</a:t>
            </a:r>
            <a:r>
              <a:rPr lang="en-US" sz="2000" dirty="0" smtClean="0">
                <a:latin typeface="Cambria" pitchFamily="18" charset="0"/>
              </a:rPr>
              <a:t> Focus Chemical Disclosure Registry – online accessible registry sponsored by Groundwater Protection Council and the Interstate Oil &amp; Gas Compact Commission.</a:t>
            </a:r>
          </a:p>
          <a:p>
            <a:pPr lvl="1"/>
            <a:r>
              <a:rPr lang="en-US" sz="2000" dirty="0" smtClean="0">
                <a:latin typeface="Cambria" pitchFamily="18" charset="0"/>
              </a:rPr>
              <a:t>Fracfocus.org</a:t>
            </a:r>
          </a:p>
          <a:p>
            <a:pPr lvl="1"/>
            <a:r>
              <a:rPr lang="en-US" sz="2000" dirty="0" smtClean="0">
                <a:latin typeface="Cambria" pitchFamily="18" charset="0"/>
              </a:rPr>
              <a:t>Search for specific well information by location, operator, well name, etc.</a:t>
            </a:r>
          </a:p>
          <a:p>
            <a:pPr lvl="1"/>
            <a:r>
              <a:rPr lang="en-US" sz="2000" dirty="0" smtClean="0">
                <a:latin typeface="Cambria" pitchFamily="18" charset="0"/>
              </a:rPr>
              <a:t>Under new reporting requirements, must report within 20 days of completion of hydraulic fracturing operations.</a:t>
            </a:r>
          </a:p>
          <a:p>
            <a:pPr lvl="1"/>
            <a:r>
              <a:rPr lang="en-US" sz="2000" dirty="0" smtClean="0">
                <a:latin typeface="Cambria" pitchFamily="18" charset="0"/>
              </a:rPr>
              <a:t>Reporting on </a:t>
            </a:r>
            <a:r>
              <a:rPr lang="en-US" sz="2000" dirty="0" err="1" smtClean="0">
                <a:latin typeface="Cambria" pitchFamily="18" charset="0"/>
              </a:rPr>
              <a:t>Frac</a:t>
            </a:r>
            <a:r>
              <a:rPr lang="en-US" sz="2000" dirty="0" smtClean="0">
                <a:latin typeface="Cambria" pitchFamily="18" charset="0"/>
              </a:rPr>
              <a:t> Focus does not fully replace WH-1 Requirement.</a:t>
            </a:r>
          </a:p>
          <a:p>
            <a:r>
              <a:rPr lang="en-US" sz="2000" dirty="0" smtClean="0">
                <a:latin typeface="Cambria" pitchFamily="18" charset="0"/>
              </a:rPr>
              <a:t>Similar Publicly Available Websites.</a:t>
            </a:r>
            <a:endParaRPr lang="en-US" sz="2000" dirty="0">
              <a:latin typeface="Cambria" pitchFamily="18" charset="0"/>
            </a:endParaRPr>
          </a:p>
        </p:txBody>
      </p:sp>
      <p:sp>
        <p:nvSpPr>
          <p:cNvPr id="4" name="Slide Number Placeholder 3"/>
          <p:cNvSpPr>
            <a:spLocks noGrp="1"/>
          </p:cNvSpPr>
          <p:nvPr>
            <p:ph type="sldNum" sz="quarter" idx="12"/>
          </p:nvPr>
        </p:nvSpPr>
        <p:spPr>
          <a:xfrm>
            <a:off x="6553200" y="6580760"/>
            <a:ext cx="2590800" cy="457200"/>
          </a:xfrm>
        </p:spPr>
        <p:txBody>
          <a:bodyPr/>
          <a:lstStyle/>
          <a:p>
            <a:fld id="{EBBC5D22-B38D-42E4-82BD-BB954EBA8AF7}" type="slidenum">
              <a:rPr lang="en-US" sz="1200" smtClean="0">
                <a:solidFill>
                  <a:srgbClr val="FFFFFF"/>
                </a:solidFill>
              </a:rPr>
              <a:pPr/>
              <a:t>17</a:t>
            </a:fld>
            <a:endParaRPr lang="en-US" sz="1200" dirty="0">
              <a:solidFill>
                <a:srgbClr val="FFFFFF"/>
              </a:solidFill>
            </a:endParaRPr>
          </a:p>
        </p:txBody>
      </p:sp>
    </p:spTree>
    <p:extLst>
      <p:ext uri="{BB962C8B-B14F-4D97-AF65-F5344CB8AC3E}">
        <p14:creationId xmlns:p14="http://schemas.microsoft.com/office/powerpoint/2010/main" val="898753958"/>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596900"/>
          </a:xfrm>
        </p:spPr>
        <p:txBody>
          <a:bodyPr/>
          <a:lstStyle/>
          <a:p>
            <a:r>
              <a:rPr lang="en-US" sz="3200" dirty="0" smtClean="0">
                <a:latin typeface="Cambria" pitchFamily="18" charset="0"/>
              </a:rPr>
              <a:t>Confidential Information</a:t>
            </a:r>
            <a:endParaRPr lang="en-US" sz="3200" dirty="0">
              <a:latin typeface="Cambria" pitchFamily="18" charset="0"/>
            </a:endParaRPr>
          </a:p>
        </p:txBody>
      </p:sp>
      <p:sp>
        <p:nvSpPr>
          <p:cNvPr id="3" name="Content Placeholder 2"/>
          <p:cNvSpPr>
            <a:spLocks noGrp="1"/>
          </p:cNvSpPr>
          <p:nvPr>
            <p:ph idx="1"/>
          </p:nvPr>
        </p:nvSpPr>
        <p:spPr>
          <a:xfrm>
            <a:off x="1143000" y="990600"/>
            <a:ext cx="7772400" cy="4114800"/>
          </a:xfrm>
        </p:spPr>
        <p:txBody>
          <a:bodyPr/>
          <a:lstStyle/>
          <a:p>
            <a:r>
              <a:rPr lang="en-US" sz="2000" dirty="0" smtClean="0">
                <a:latin typeface="Cambria" pitchFamily="18" charset="0"/>
              </a:rPr>
              <a:t>Like similar statutes or regulations in other jurisdictions, the new fracturing information reporting requirements provide that  specific chemical ingredient identity and CAS numbers entitled to trade secret designation pursuant to 29 CFR Sec. 1910.1200(</a:t>
            </a:r>
            <a:r>
              <a:rPr lang="en-US" sz="2000" dirty="0" err="1" smtClean="0">
                <a:latin typeface="Cambria" pitchFamily="18" charset="0"/>
              </a:rPr>
              <a:t>i</a:t>
            </a:r>
            <a:r>
              <a:rPr lang="en-US" sz="2000" dirty="0" smtClean="0">
                <a:latin typeface="Cambria" pitchFamily="18" charset="0"/>
              </a:rPr>
              <a:t>), do not need to be reported.</a:t>
            </a:r>
          </a:p>
          <a:p>
            <a:r>
              <a:rPr lang="en-US" sz="2000" dirty="0" smtClean="0">
                <a:latin typeface="Cambria" pitchFamily="18" charset="0"/>
              </a:rPr>
              <a:t>When a trade secret is claimed by the party entitled to make such a claim, then the following information must be provided:</a:t>
            </a:r>
          </a:p>
          <a:p>
            <a:pPr lvl="1"/>
            <a:r>
              <a:rPr lang="en-US" sz="2000" dirty="0" smtClean="0">
                <a:latin typeface="Cambria" pitchFamily="18" charset="0"/>
              </a:rPr>
              <a:t>The chemical family of the trade secret ingredient; and</a:t>
            </a:r>
          </a:p>
          <a:p>
            <a:pPr lvl="1"/>
            <a:r>
              <a:rPr lang="en-US" sz="2000" dirty="0" smtClean="0">
                <a:latin typeface="Cambria" pitchFamily="18" charset="0"/>
              </a:rPr>
              <a:t>A statement claiming that trade secret protection is being made.</a:t>
            </a:r>
          </a:p>
          <a:p>
            <a:pPr lvl="2"/>
            <a:r>
              <a:rPr lang="en-US" sz="2000" dirty="0" smtClean="0">
                <a:latin typeface="Cambria" pitchFamily="18" charset="0"/>
              </a:rPr>
              <a:t>Statement may be as simple as stating that the ingredient is “privileged”, “proprietary” or a “trade secret.”</a:t>
            </a:r>
          </a:p>
          <a:p>
            <a:r>
              <a:rPr lang="en-US" sz="2000" dirty="0" smtClean="0">
                <a:latin typeface="Cambria" pitchFamily="18" charset="0"/>
              </a:rPr>
              <a:t>Despite this protection, no party can withhold trade secret information from a health care professional when such disclosure is required by state or federal law. </a:t>
            </a:r>
            <a:endParaRPr lang="en-US" sz="2000" dirty="0">
              <a:latin typeface="Cambria" pitchFamily="18" charset="0"/>
            </a:endParaRPr>
          </a:p>
        </p:txBody>
      </p:sp>
      <p:sp>
        <p:nvSpPr>
          <p:cNvPr id="4" name="Slide Number Placeholder 3"/>
          <p:cNvSpPr>
            <a:spLocks noGrp="1"/>
          </p:cNvSpPr>
          <p:nvPr>
            <p:ph type="sldNum" sz="quarter" idx="12"/>
          </p:nvPr>
        </p:nvSpPr>
        <p:spPr>
          <a:xfrm>
            <a:off x="6553200" y="6551579"/>
            <a:ext cx="2590800" cy="457200"/>
          </a:xfrm>
        </p:spPr>
        <p:txBody>
          <a:bodyPr/>
          <a:lstStyle/>
          <a:p>
            <a:fld id="{EBBC5D22-B38D-42E4-82BD-BB954EBA8AF7}" type="slidenum">
              <a:rPr lang="en-US" sz="1200" smtClean="0">
                <a:solidFill>
                  <a:srgbClr val="FFFFFF"/>
                </a:solidFill>
              </a:rPr>
              <a:pPr/>
              <a:t>18</a:t>
            </a:fld>
            <a:endParaRPr lang="en-US" sz="1200" dirty="0">
              <a:solidFill>
                <a:srgbClr val="FFFFFF"/>
              </a:solidFill>
            </a:endParaRPr>
          </a:p>
        </p:txBody>
      </p:sp>
    </p:spTree>
    <p:extLst>
      <p:ext uri="{BB962C8B-B14F-4D97-AF65-F5344CB8AC3E}">
        <p14:creationId xmlns:p14="http://schemas.microsoft.com/office/powerpoint/2010/main" val="3507833303"/>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723"/>
            <a:ext cx="5486400" cy="636954"/>
          </a:xfrm>
        </p:spPr>
        <p:txBody>
          <a:bodyPr/>
          <a:lstStyle/>
          <a:p>
            <a:r>
              <a:rPr lang="en-US" sz="3200" dirty="0" smtClean="0">
                <a:latin typeface="Cambria" pitchFamily="18" charset="0"/>
              </a:rPr>
              <a:t>Public Information</a:t>
            </a:r>
            <a:endParaRPr lang="en-US" sz="3200" dirty="0">
              <a:latin typeface="Cambria" pitchFamily="18" charset="0"/>
            </a:endParaRPr>
          </a:p>
        </p:txBody>
      </p:sp>
      <p:sp>
        <p:nvSpPr>
          <p:cNvPr id="3" name="Content Placeholder 2"/>
          <p:cNvSpPr>
            <a:spLocks noGrp="1"/>
          </p:cNvSpPr>
          <p:nvPr>
            <p:ph idx="1"/>
          </p:nvPr>
        </p:nvSpPr>
        <p:spPr>
          <a:xfrm>
            <a:off x="1143000" y="1066800"/>
            <a:ext cx="7772400" cy="4114800"/>
          </a:xfrm>
        </p:spPr>
        <p:txBody>
          <a:bodyPr/>
          <a:lstStyle/>
          <a:p>
            <a:r>
              <a:rPr lang="en-US" sz="2000" dirty="0" smtClean="0">
                <a:latin typeface="Cambria" pitchFamily="18" charset="0"/>
              </a:rPr>
              <a:t>The majority of information collected by the Office of Conservation is available to the public free of charge through the DNR website – SONRIS (</a:t>
            </a:r>
            <a:r>
              <a:rPr lang="en-US" sz="2000" dirty="0" smtClean="0">
                <a:latin typeface="Cambria" pitchFamily="18" charset="0"/>
                <a:hlinkClick r:id="rId3"/>
              </a:rPr>
              <a:t>www.sonris.com</a:t>
            </a:r>
            <a:r>
              <a:rPr lang="en-US" sz="2000" dirty="0" smtClean="0">
                <a:latin typeface="Cambria" pitchFamily="18" charset="0"/>
              </a:rPr>
              <a:t>)</a:t>
            </a:r>
          </a:p>
          <a:p>
            <a:pPr lvl="1"/>
            <a:r>
              <a:rPr lang="en-US" sz="2000" dirty="0" smtClean="0">
                <a:latin typeface="Cambria" pitchFamily="18" charset="0"/>
              </a:rPr>
              <a:t>Access to the DNR Database</a:t>
            </a:r>
          </a:p>
          <a:p>
            <a:pPr lvl="1"/>
            <a:r>
              <a:rPr lang="en-US" sz="2000" dirty="0" smtClean="0">
                <a:latin typeface="Cambria" pitchFamily="18" charset="0"/>
              </a:rPr>
              <a:t>Access to map-based (GIS) information (Geographic Information System (GIS)</a:t>
            </a:r>
          </a:p>
          <a:p>
            <a:pPr lvl="1"/>
            <a:r>
              <a:rPr lang="en-US" sz="2000" dirty="0" smtClean="0">
                <a:latin typeface="Cambria" pitchFamily="18" charset="0"/>
              </a:rPr>
              <a:t>Access to images of documents on file</a:t>
            </a:r>
          </a:p>
        </p:txBody>
      </p:sp>
      <p:sp>
        <p:nvSpPr>
          <p:cNvPr id="4" name="Slide Number Placeholder 3"/>
          <p:cNvSpPr>
            <a:spLocks noGrp="1"/>
          </p:cNvSpPr>
          <p:nvPr>
            <p:ph type="sldNum" sz="quarter" idx="12"/>
          </p:nvPr>
        </p:nvSpPr>
        <p:spPr>
          <a:xfrm>
            <a:off x="6543472" y="6571032"/>
            <a:ext cx="2590800" cy="457200"/>
          </a:xfrm>
        </p:spPr>
        <p:txBody>
          <a:bodyPr/>
          <a:lstStyle/>
          <a:p>
            <a:pPr>
              <a:defRPr/>
            </a:pPr>
            <a:fld id="{F0306A3A-9476-472A-A626-FA2FB501739E}" type="slidenum">
              <a:rPr lang="en-US" sz="1200" smtClean="0">
                <a:solidFill>
                  <a:srgbClr val="FFFFFF"/>
                </a:solidFill>
              </a:rPr>
              <a:pPr>
                <a:defRPr/>
              </a:pPr>
              <a:t>19</a:t>
            </a:fld>
            <a:endParaRPr lang="en-US" sz="1200" dirty="0">
              <a:solidFill>
                <a:srgbClr val="FFFFFF"/>
              </a:solidFill>
            </a:endParaRPr>
          </a:p>
        </p:txBody>
      </p:sp>
    </p:spTree>
    <p:extLst>
      <p:ext uri="{BB962C8B-B14F-4D97-AF65-F5344CB8AC3E}">
        <p14:creationId xmlns:p14="http://schemas.microsoft.com/office/powerpoint/2010/main" val="970086790"/>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1000">
              <a:srgbClr val="19087B"/>
            </a:gs>
            <a:gs pos="100000">
              <a:srgbClr val="00002F"/>
            </a:gs>
          </a:gsLst>
          <a:path path="rect">
            <a:fillToRect r="100000" b="100000"/>
          </a:path>
        </a:gradFill>
        <a:effectLst/>
      </p:bgPr>
    </p:bg>
    <p:spTree>
      <p:nvGrpSpPr>
        <p:cNvPr id="1" name=""/>
        <p:cNvGrpSpPr/>
        <p:nvPr/>
      </p:nvGrpSpPr>
      <p:grpSpPr>
        <a:xfrm>
          <a:off x="0" y="0"/>
          <a:ext cx="0" cy="0"/>
          <a:chOff x="0" y="0"/>
          <a:chExt cx="0" cy="0"/>
        </a:xfrm>
      </p:grpSpPr>
      <p:sp>
        <p:nvSpPr>
          <p:cNvPr id="6" name="Content Placeholder 4"/>
          <p:cNvSpPr txBox="1">
            <a:spLocks/>
          </p:cNvSpPr>
          <p:nvPr/>
        </p:nvSpPr>
        <p:spPr>
          <a:xfrm>
            <a:off x="1011593" y="1296696"/>
            <a:ext cx="7772400" cy="4758871"/>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1800" dirty="0" smtClean="0">
                <a:latin typeface="Cambria" pitchFamily="18" charset="0"/>
              </a:rPr>
              <a:t>The T.M.S. is a geologic formation approximately 80 Million years old</a:t>
            </a:r>
          </a:p>
          <a:p>
            <a:r>
              <a:rPr lang="en-US" sz="1800" dirty="0" smtClean="0">
                <a:latin typeface="Cambria" pitchFamily="18" charset="0"/>
              </a:rPr>
              <a:t>Consists of fine-grained sediments: silts and clays  “Shale”</a:t>
            </a:r>
          </a:p>
          <a:p>
            <a:r>
              <a:rPr lang="en-US" sz="1800" dirty="0" smtClean="0">
                <a:latin typeface="Cambria" pitchFamily="18" charset="0"/>
              </a:rPr>
              <a:t>Deposited in marine (ocean) environment</a:t>
            </a:r>
          </a:p>
          <a:p>
            <a:r>
              <a:rPr lang="en-US" sz="1800" dirty="0" smtClean="0">
                <a:latin typeface="Cambria" pitchFamily="18" charset="0"/>
              </a:rPr>
              <a:t>Approximately 500-600 feet thick (varies from area to area)</a:t>
            </a:r>
          </a:p>
          <a:p>
            <a:r>
              <a:rPr lang="en-US" sz="1800" dirty="0" smtClean="0">
                <a:latin typeface="Cambria" pitchFamily="18" charset="0"/>
              </a:rPr>
              <a:t>“Resistive” Section in lower portion of the interval (believed to be the most prospective part of the shale) is approximately 250 feet thick</a:t>
            </a:r>
          </a:p>
          <a:p>
            <a:r>
              <a:rPr lang="en-US" sz="1800" dirty="0" smtClean="0">
                <a:latin typeface="Cambria" pitchFamily="18" charset="0"/>
              </a:rPr>
              <a:t>Widespread deposition across LA-TX-MS “Eagle Ford” in TX. &amp; West LA</a:t>
            </a:r>
          </a:p>
          <a:p>
            <a:r>
              <a:rPr lang="en-US" sz="1800" dirty="0" smtClean="0">
                <a:latin typeface="Cambria" pitchFamily="18" charset="0"/>
              </a:rPr>
              <a:t>Approximately 11,000  feet deep in Pineville area</a:t>
            </a:r>
          </a:p>
          <a:p>
            <a:r>
              <a:rPr lang="en-US" sz="1800" dirty="0" smtClean="0">
                <a:latin typeface="Cambria" pitchFamily="18" charset="0"/>
              </a:rPr>
              <a:t>Oil production (possible gas/gas condensate at greater depths)</a:t>
            </a:r>
          </a:p>
          <a:p>
            <a:r>
              <a:rPr lang="en-US" sz="1800" dirty="0" smtClean="0">
                <a:latin typeface="Cambria" pitchFamily="18" charset="0"/>
              </a:rPr>
              <a:t>Long known to have hydrocarbon potential</a:t>
            </a:r>
          </a:p>
          <a:p>
            <a:r>
              <a:rPr lang="en-US" sz="1800" dirty="0" smtClean="0">
                <a:latin typeface="Cambria" pitchFamily="18" charset="0"/>
              </a:rPr>
              <a:t>First T.M.S. wells in Louisiana drilled and produced in the 1970’s</a:t>
            </a:r>
          </a:p>
          <a:p>
            <a:r>
              <a:rPr lang="en-US" sz="1800" dirty="0" smtClean="0">
                <a:latin typeface="Cambria" pitchFamily="18" charset="0"/>
              </a:rPr>
              <a:t>Horizontal, </a:t>
            </a:r>
            <a:r>
              <a:rPr lang="en-US" sz="1800" dirty="0" err="1" smtClean="0">
                <a:latin typeface="Cambria" pitchFamily="18" charset="0"/>
              </a:rPr>
              <a:t>hydrofractured</a:t>
            </a:r>
            <a:r>
              <a:rPr lang="en-US" sz="1800" dirty="0" smtClean="0">
                <a:latin typeface="Cambria" pitchFamily="18" charset="0"/>
              </a:rPr>
              <a:t> wells currently used to produce the T.M.S.</a:t>
            </a:r>
          </a:p>
          <a:p>
            <a:r>
              <a:rPr lang="en-US" sz="1800" dirty="0" smtClean="0">
                <a:latin typeface="Cambria" pitchFamily="18" charset="0"/>
              </a:rPr>
              <a:t>Estimated reserve potential 7 Billion BBLS of oil (from L.S.U. Basin Research Institute 1997 study)</a:t>
            </a:r>
          </a:p>
          <a:p>
            <a:pPr>
              <a:buFontTx/>
              <a:buNone/>
            </a:pPr>
            <a:endParaRPr lang="en-US" dirty="0" smtClean="0"/>
          </a:p>
          <a:p>
            <a:pPr>
              <a:buFontTx/>
              <a:buNone/>
            </a:pPr>
            <a:endParaRPr lang="en-US" dirty="0" smtClean="0"/>
          </a:p>
          <a:p>
            <a:endParaRPr lang="en-US" dirty="0" smtClean="0"/>
          </a:p>
          <a:p>
            <a:endParaRPr lang="en-US" dirty="0" smtClean="0"/>
          </a:p>
          <a:p>
            <a:pPr>
              <a:buFontTx/>
              <a:buNone/>
            </a:pPr>
            <a:endParaRPr lang="en-US" dirty="0" smtClean="0"/>
          </a:p>
          <a:p>
            <a:endParaRPr lang="en-US" dirty="0" smtClean="0"/>
          </a:p>
          <a:p>
            <a:endParaRPr lang="en-US" dirty="0" smtClean="0"/>
          </a:p>
          <a:p>
            <a:endParaRPr lang="en-US" dirty="0" smtClean="0"/>
          </a:p>
          <a:p>
            <a:endParaRPr lang="en-US" dirty="0"/>
          </a:p>
        </p:txBody>
      </p:sp>
      <p:sp>
        <p:nvSpPr>
          <p:cNvPr id="3" name="Rectangle 2"/>
          <p:cNvSpPr/>
          <p:nvPr/>
        </p:nvSpPr>
        <p:spPr>
          <a:xfrm>
            <a:off x="2915520" y="0"/>
            <a:ext cx="3964547" cy="523220"/>
          </a:xfrm>
          <a:prstGeom prst="rect">
            <a:avLst/>
          </a:prstGeom>
        </p:spPr>
        <p:txBody>
          <a:bodyPr wrap="none">
            <a:spAutoFit/>
          </a:bodyPr>
          <a:lstStyle/>
          <a:p>
            <a:r>
              <a:rPr lang="en-US" sz="2800" kern="0" dirty="0">
                <a:solidFill>
                  <a:srgbClr val="FFFF00"/>
                </a:solidFill>
                <a:latin typeface="Cambria" pitchFamily="18" charset="0"/>
                <a:ea typeface="+mj-ea"/>
                <a:cs typeface="+mj-cs"/>
              </a:rPr>
              <a:t>Tuscaloosa Marine Shale</a:t>
            </a:r>
            <a:endParaRPr lang="en-US" dirty="0">
              <a:latin typeface="Cambria" pitchFamily="18" charset="0"/>
            </a:endParaRPr>
          </a:p>
        </p:txBody>
      </p:sp>
      <p:sp>
        <p:nvSpPr>
          <p:cNvPr id="2" name="TextBox 1"/>
          <p:cNvSpPr txBox="1"/>
          <p:nvPr/>
        </p:nvSpPr>
        <p:spPr>
          <a:xfrm>
            <a:off x="8783993" y="6567100"/>
            <a:ext cx="269626" cy="276999"/>
          </a:xfrm>
          <a:prstGeom prst="rect">
            <a:avLst/>
          </a:prstGeom>
          <a:noFill/>
        </p:spPr>
        <p:txBody>
          <a:bodyPr wrap="none" rtlCol="0">
            <a:spAutoFit/>
          </a:bodyPr>
          <a:lstStyle/>
          <a:p>
            <a:r>
              <a:rPr lang="en-US" sz="1200" dirty="0">
                <a:solidFill>
                  <a:schemeClr val="bg1"/>
                </a:solidFill>
                <a:latin typeface="Arial" pitchFamily="34" charset="0"/>
                <a:cs typeface="Arial" pitchFamily="34" charset="0"/>
              </a:rPr>
              <a:t>2</a:t>
            </a:r>
          </a:p>
        </p:txBody>
      </p:sp>
    </p:spTree>
    <p:extLst>
      <p:ext uri="{BB962C8B-B14F-4D97-AF65-F5344CB8AC3E}">
        <p14:creationId xmlns:p14="http://schemas.microsoft.com/office/powerpoint/2010/main" val="1569780731"/>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703202"/>
            <a:ext cx="7670586" cy="5927272"/>
          </a:xfrm>
          <a:prstGeom prst="rect">
            <a:avLst/>
          </a:prstGeom>
        </p:spPr>
      </p:pic>
      <p:sp>
        <p:nvSpPr>
          <p:cNvPr id="4" name="5-Point Star 3"/>
          <p:cNvSpPr/>
          <p:nvPr/>
        </p:nvSpPr>
        <p:spPr bwMode="auto">
          <a:xfrm>
            <a:off x="3314700" y="3243045"/>
            <a:ext cx="228600" cy="152400"/>
          </a:xfrm>
          <a:prstGeom prst="star5">
            <a:avLst/>
          </a:prstGeom>
          <a:solidFill>
            <a:srgbClr val="FFFF00"/>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741659"/>
            <a:ext cx="3111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0" y="3666838"/>
            <a:ext cx="1066800" cy="338554"/>
          </a:xfrm>
          <a:prstGeom prst="rect">
            <a:avLst/>
          </a:prstGeom>
          <a:noFill/>
        </p:spPr>
        <p:txBody>
          <a:bodyPr wrap="square" rtlCol="0">
            <a:spAutoFit/>
          </a:bodyPr>
          <a:lstStyle/>
          <a:p>
            <a:r>
              <a:rPr lang="en-US" sz="1600" dirty="0" smtClean="0"/>
              <a:t>Pineville</a:t>
            </a:r>
            <a:endParaRPr lang="en-US" sz="1600" dirty="0"/>
          </a:p>
        </p:txBody>
      </p:sp>
      <p:sp>
        <p:nvSpPr>
          <p:cNvPr id="6" name="Rectangle 5"/>
          <p:cNvSpPr/>
          <p:nvPr/>
        </p:nvSpPr>
        <p:spPr>
          <a:xfrm>
            <a:off x="2895550" y="21518"/>
            <a:ext cx="4046301" cy="523220"/>
          </a:xfrm>
          <a:prstGeom prst="rect">
            <a:avLst/>
          </a:prstGeom>
        </p:spPr>
        <p:txBody>
          <a:bodyPr wrap="none">
            <a:spAutoFit/>
          </a:bodyPr>
          <a:lstStyle/>
          <a:p>
            <a:pPr lvl="0"/>
            <a:r>
              <a:rPr kumimoji="0" lang="en-US" sz="2800" b="0" i="0" u="none" strike="noStrike" kern="0" cap="none" spc="0" normalizeH="0" baseline="0" noProof="0" dirty="0" smtClean="0">
                <a:ln>
                  <a:noFill/>
                </a:ln>
                <a:solidFill>
                  <a:srgbClr val="FFFF00"/>
                </a:solidFill>
                <a:effectLst/>
                <a:uLnTx/>
                <a:uFillTx/>
                <a:latin typeface="Cambria" pitchFamily="18" charset="0"/>
                <a:ea typeface="+mn-ea"/>
                <a:cs typeface="+mn-cs"/>
              </a:rPr>
              <a:t>T.M.S. Trend in Louisiana</a:t>
            </a:r>
            <a:endParaRPr lang="en-US" dirty="0">
              <a:solidFill>
                <a:srgbClr val="000000"/>
              </a:solidFill>
              <a:latin typeface="Cambria" pitchFamily="18" charset="0"/>
            </a:endParaRPr>
          </a:p>
        </p:txBody>
      </p:sp>
      <p:sp>
        <p:nvSpPr>
          <p:cNvPr id="7" name="TextBox 6"/>
          <p:cNvSpPr txBox="1"/>
          <p:nvPr/>
        </p:nvSpPr>
        <p:spPr>
          <a:xfrm>
            <a:off x="8783993" y="6567100"/>
            <a:ext cx="269626"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30658571"/>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409" y="-18287"/>
            <a:ext cx="7483936" cy="600364"/>
          </a:xfrm>
        </p:spPr>
        <p:txBody>
          <a:bodyPr/>
          <a:lstStyle/>
          <a:p>
            <a:r>
              <a:rPr lang="en-US" sz="1800" dirty="0" smtClean="0">
                <a:latin typeface="Cambria" pitchFamily="18" charset="0"/>
              </a:rPr>
              <a:t>Tuscaloosa Marine Shale Play</a:t>
            </a:r>
            <a:br>
              <a:rPr lang="en-US" sz="1800" dirty="0" smtClean="0">
                <a:latin typeface="Cambria" pitchFamily="18" charset="0"/>
              </a:rPr>
            </a:br>
            <a:r>
              <a:rPr lang="en-US" sz="1800" dirty="0" smtClean="0">
                <a:latin typeface="Cambria" pitchFamily="18" charset="0"/>
              </a:rPr>
              <a:t>Lower Smackover “Brown Dense” and Haynesville Shale Plays</a:t>
            </a:r>
            <a:endParaRPr lang="en-US" sz="1800" dirty="0">
              <a:latin typeface="Cambria" pitchFamily="18" charset="0"/>
            </a:endParaRPr>
          </a:p>
        </p:txBody>
      </p:sp>
      <p:sp>
        <p:nvSpPr>
          <p:cNvPr id="3" name="Slide Number Placeholder 2"/>
          <p:cNvSpPr>
            <a:spLocks noGrp="1"/>
          </p:cNvSpPr>
          <p:nvPr>
            <p:ph type="sldNum" sz="quarter" idx="12"/>
          </p:nvPr>
        </p:nvSpPr>
        <p:spPr/>
        <p:txBody>
          <a:bodyPr/>
          <a:lstStyle/>
          <a:p>
            <a:pPr>
              <a:defRPr/>
            </a:pPr>
            <a:fld id="{9DA55030-2B2A-4ED0-9EC1-190EF3B89C38}" type="slidenum">
              <a:rPr lang="en-US" sz="1200" smtClean="0">
                <a:solidFill>
                  <a:srgbClr val="FFFFFF"/>
                </a:solidFill>
              </a:rPr>
              <a:pPr>
                <a:defRPr/>
              </a:pPr>
              <a:t>4</a:t>
            </a:fld>
            <a:endParaRPr lang="en-US" sz="1200" dirty="0">
              <a:solidFill>
                <a:srgbClr val="FFFFFF"/>
              </a:solidFill>
            </a:endParaRPr>
          </a:p>
        </p:txBody>
      </p:sp>
      <p:pic>
        <p:nvPicPr>
          <p:cNvPr id="1026" name="Picture 2" descr="C:\Users\davee\Desktop\tms2.gif"/>
          <p:cNvPicPr>
            <a:picLocks noChangeAspect="1" noChangeArrowheads="1"/>
          </p:cNvPicPr>
          <p:nvPr/>
        </p:nvPicPr>
        <p:blipFill>
          <a:blip r:embed="rId3" cstate="print"/>
          <a:srcRect/>
          <a:stretch>
            <a:fillRect/>
          </a:stretch>
        </p:blipFill>
        <p:spPr bwMode="auto">
          <a:xfrm>
            <a:off x="849086" y="853047"/>
            <a:ext cx="7735792" cy="6004953"/>
          </a:xfrm>
          <a:prstGeom prst="rect">
            <a:avLst/>
          </a:prstGeom>
          <a:noFill/>
          <a:ln>
            <a:noFill/>
          </a:ln>
        </p:spPr>
      </p:pic>
      <p:sp>
        <p:nvSpPr>
          <p:cNvPr id="5" name="Freeform 4"/>
          <p:cNvSpPr/>
          <p:nvPr/>
        </p:nvSpPr>
        <p:spPr>
          <a:xfrm>
            <a:off x="2194783" y="3890868"/>
            <a:ext cx="5258299" cy="502702"/>
          </a:xfrm>
          <a:custGeom>
            <a:avLst/>
            <a:gdLst>
              <a:gd name="connsiteX0" fmla="*/ 0 w 5258299"/>
              <a:gd name="connsiteY0" fmla="*/ 0 h 502702"/>
              <a:gd name="connsiteX1" fmla="*/ 5258299 w 5258299"/>
              <a:gd name="connsiteY1" fmla="*/ 0 h 502702"/>
              <a:gd name="connsiteX2" fmla="*/ 5258299 w 5258299"/>
              <a:gd name="connsiteY2" fmla="*/ 502702 h 502702"/>
              <a:gd name="connsiteX3" fmla="*/ 0 w 5258299"/>
              <a:gd name="connsiteY3" fmla="*/ 502702 h 502702"/>
              <a:gd name="connsiteX4" fmla="*/ 0 w 5258299"/>
              <a:gd name="connsiteY4" fmla="*/ 0 h 50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8299" h="502702">
                <a:moveTo>
                  <a:pt x="0" y="0"/>
                </a:moveTo>
                <a:lnTo>
                  <a:pt x="5258299" y="0"/>
                </a:lnTo>
                <a:lnTo>
                  <a:pt x="5258299" y="502702"/>
                </a:lnTo>
                <a:lnTo>
                  <a:pt x="0" y="502702"/>
                </a:lnTo>
                <a:lnTo>
                  <a:pt x="0" y="0"/>
                </a:lnTo>
                <a:close/>
              </a:path>
            </a:pathLst>
          </a:cu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n-US" sz="4000" b="1" cap="all" baseline="30000" dirty="0" smtClean="0">
                <a:ln w="0"/>
                <a:solidFill>
                  <a:srgbClr val="000000"/>
                </a:solidFill>
                <a:effectLst>
                  <a:reflection blurRad="12700" stA="50000" endPos="50000" dist="5000" dir="5400000" sy="-100000" rotWithShape="0"/>
                </a:effectLst>
                <a:latin typeface="Arial" charset="0"/>
              </a:rPr>
              <a:t>Tuscaloosa Marine Shale</a:t>
            </a:r>
            <a:endParaRPr lang="en-US" sz="4000" b="1" cap="all" baseline="30000" dirty="0">
              <a:ln w="0"/>
              <a:solidFill>
                <a:srgbClr val="000000"/>
              </a:solidFill>
              <a:effectLst>
                <a:reflection blurRad="12700" stA="50000" endPos="50000" dist="5000" dir="5400000" sy="-100000" rotWithShape="0"/>
              </a:effectLst>
              <a:latin typeface="Arial" charset="0"/>
            </a:endParaRPr>
          </a:p>
        </p:txBody>
      </p:sp>
      <p:sp>
        <p:nvSpPr>
          <p:cNvPr id="6" name="Rectangle 5"/>
          <p:cNvSpPr/>
          <p:nvPr/>
        </p:nvSpPr>
        <p:spPr>
          <a:xfrm>
            <a:off x="1009529" y="1856792"/>
            <a:ext cx="1752331" cy="7489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3200" b="1" baseline="30000" dirty="0" smtClean="0">
                <a:ln w="11430"/>
                <a:solidFill>
                  <a:srgbClr val="FF0000"/>
                </a:solidFill>
                <a:effectLst>
                  <a:outerShdw blurRad="50800" dist="39000" dir="5460000" algn="tl">
                    <a:srgbClr val="000000">
                      <a:alpha val="38000"/>
                    </a:srgbClr>
                  </a:outerShdw>
                </a:effectLst>
                <a:latin typeface="Arial" charset="0"/>
              </a:rPr>
              <a:t>Haynesville Shale</a:t>
            </a:r>
            <a:endParaRPr lang="en-US" sz="3200" b="1" baseline="30000" dirty="0">
              <a:ln w="11430"/>
              <a:solidFill>
                <a:srgbClr val="FF0000"/>
              </a:solidFill>
              <a:effectLst>
                <a:outerShdw blurRad="50800" dist="39000" dir="5460000" algn="tl">
                  <a:srgbClr val="000000">
                    <a:alpha val="38000"/>
                  </a:srgbClr>
                </a:outerShdw>
              </a:effectLst>
              <a:latin typeface="Arial" charset="0"/>
            </a:endParaRPr>
          </a:p>
        </p:txBody>
      </p:sp>
      <p:sp>
        <p:nvSpPr>
          <p:cNvPr id="4" name="Freeform 3"/>
          <p:cNvSpPr/>
          <p:nvPr/>
        </p:nvSpPr>
        <p:spPr bwMode="auto">
          <a:xfrm>
            <a:off x="2299462" y="612123"/>
            <a:ext cx="3644437" cy="905392"/>
          </a:xfrm>
          <a:custGeom>
            <a:avLst/>
            <a:gdLst>
              <a:gd name="connsiteX0" fmla="*/ 74087 w 3644437"/>
              <a:gd name="connsiteY0" fmla="*/ 302277 h 905392"/>
              <a:gd name="connsiteX1" fmla="*/ 229729 w 3644437"/>
              <a:gd name="connsiteY1" fmla="*/ 448192 h 905392"/>
              <a:gd name="connsiteX2" fmla="*/ 472921 w 3644437"/>
              <a:gd name="connsiteY2" fmla="*/ 555196 h 905392"/>
              <a:gd name="connsiteX3" fmla="*/ 891210 w 3644437"/>
              <a:gd name="connsiteY3" fmla="*/ 642745 h 905392"/>
              <a:gd name="connsiteX4" fmla="*/ 1290044 w 3644437"/>
              <a:gd name="connsiteY4" fmla="*/ 652473 h 905392"/>
              <a:gd name="connsiteX5" fmla="*/ 1805610 w 3644437"/>
              <a:gd name="connsiteY5" fmla="*/ 701111 h 905392"/>
              <a:gd name="connsiteX6" fmla="*/ 2311449 w 3644437"/>
              <a:gd name="connsiteY6" fmla="*/ 837298 h 905392"/>
              <a:gd name="connsiteX7" fmla="*/ 2758921 w 3644437"/>
              <a:gd name="connsiteY7" fmla="*/ 905392 h 905392"/>
              <a:gd name="connsiteX8" fmla="*/ 2758921 w 3644437"/>
              <a:gd name="connsiteY8" fmla="*/ 905392 h 905392"/>
              <a:gd name="connsiteX9" fmla="*/ 3478768 w 3644437"/>
              <a:gd name="connsiteY9" fmla="*/ 847026 h 905392"/>
              <a:gd name="connsiteX10" fmla="*/ 3644138 w 3644437"/>
              <a:gd name="connsiteY10" fmla="*/ 438464 h 905392"/>
              <a:gd name="connsiteX11" fmla="*/ 3459312 w 3644437"/>
              <a:gd name="connsiteY11" fmla="*/ 127179 h 905392"/>
              <a:gd name="connsiteX12" fmla="*/ 2865925 w 3644437"/>
              <a:gd name="connsiteY12" fmla="*/ 20175 h 905392"/>
              <a:gd name="connsiteX13" fmla="*/ 1309500 w 3644437"/>
              <a:gd name="connsiteY13" fmla="*/ 720 h 905392"/>
              <a:gd name="connsiteX14" fmla="*/ 229729 w 3644437"/>
              <a:gd name="connsiteY14" fmla="*/ 20175 h 905392"/>
              <a:gd name="connsiteX15" fmla="*/ 5993 w 3644437"/>
              <a:gd name="connsiteY15" fmla="*/ 156362 h 905392"/>
              <a:gd name="connsiteX16" fmla="*/ 74087 w 3644437"/>
              <a:gd name="connsiteY16" fmla="*/ 302277 h 90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4437" h="905392">
                <a:moveTo>
                  <a:pt x="74087" y="302277"/>
                </a:moveTo>
                <a:cubicBezTo>
                  <a:pt x="111376" y="350915"/>
                  <a:pt x="163257" y="406039"/>
                  <a:pt x="229729" y="448192"/>
                </a:cubicBezTo>
                <a:cubicBezTo>
                  <a:pt x="296201" y="490345"/>
                  <a:pt x="362674" y="522771"/>
                  <a:pt x="472921" y="555196"/>
                </a:cubicBezTo>
                <a:cubicBezTo>
                  <a:pt x="583168" y="587622"/>
                  <a:pt x="755023" y="626532"/>
                  <a:pt x="891210" y="642745"/>
                </a:cubicBezTo>
                <a:cubicBezTo>
                  <a:pt x="1027397" y="658958"/>
                  <a:pt x="1137644" y="642745"/>
                  <a:pt x="1290044" y="652473"/>
                </a:cubicBezTo>
                <a:cubicBezTo>
                  <a:pt x="1442444" y="662201"/>
                  <a:pt x="1635376" y="670307"/>
                  <a:pt x="1805610" y="701111"/>
                </a:cubicBezTo>
                <a:cubicBezTo>
                  <a:pt x="1975844" y="731915"/>
                  <a:pt x="2152564" y="803251"/>
                  <a:pt x="2311449" y="837298"/>
                </a:cubicBezTo>
                <a:cubicBezTo>
                  <a:pt x="2470334" y="871345"/>
                  <a:pt x="2758921" y="905392"/>
                  <a:pt x="2758921" y="905392"/>
                </a:cubicBezTo>
                <a:lnTo>
                  <a:pt x="2758921" y="905392"/>
                </a:lnTo>
                <a:cubicBezTo>
                  <a:pt x="2878895" y="895664"/>
                  <a:pt x="3331232" y="924847"/>
                  <a:pt x="3478768" y="847026"/>
                </a:cubicBezTo>
                <a:cubicBezTo>
                  <a:pt x="3626304" y="769205"/>
                  <a:pt x="3647381" y="558438"/>
                  <a:pt x="3644138" y="438464"/>
                </a:cubicBezTo>
                <a:cubicBezTo>
                  <a:pt x="3640895" y="318490"/>
                  <a:pt x="3589014" y="196894"/>
                  <a:pt x="3459312" y="127179"/>
                </a:cubicBezTo>
                <a:cubicBezTo>
                  <a:pt x="3329610" y="57464"/>
                  <a:pt x="3224227" y="41251"/>
                  <a:pt x="2865925" y="20175"/>
                </a:cubicBezTo>
                <a:cubicBezTo>
                  <a:pt x="2507623" y="-901"/>
                  <a:pt x="1748866" y="720"/>
                  <a:pt x="1309500" y="720"/>
                </a:cubicBezTo>
                <a:cubicBezTo>
                  <a:pt x="870134" y="720"/>
                  <a:pt x="446980" y="-5765"/>
                  <a:pt x="229729" y="20175"/>
                </a:cubicBezTo>
                <a:cubicBezTo>
                  <a:pt x="12478" y="46115"/>
                  <a:pt x="30312" y="112588"/>
                  <a:pt x="5993" y="156362"/>
                </a:cubicBezTo>
                <a:cubicBezTo>
                  <a:pt x="-18326" y="200136"/>
                  <a:pt x="36798" y="253639"/>
                  <a:pt x="74087" y="302277"/>
                </a:cubicBezTo>
                <a:close/>
              </a:path>
            </a:pathLst>
          </a:custGeom>
          <a:solidFill>
            <a:srgbClr val="FFC000">
              <a:alpha val="12000"/>
            </a:srgbClr>
          </a:solidFill>
          <a:ln w="57150" cap="flat" cmpd="sng" algn="ctr">
            <a:solidFill>
              <a:srgbClr val="FFC000"/>
            </a:solidFill>
            <a:prstDash val="solid"/>
            <a:round/>
            <a:headEnd type="none" w="med" len="med"/>
            <a:tailEnd type="none" w="med" len="med"/>
          </a:ln>
          <a:effectLst>
            <a:outerShdw dist="25400" dir="10800000" algn="ctr" rotWithShape="0">
              <a:schemeClr val="bg2"/>
            </a:outerShdw>
          </a:effectLst>
        </p:spPr>
        <p:txBody>
          <a:bodyPr vert="horz" wrap="non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4400" dirty="0" smtClean="0">
              <a:solidFill>
                <a:srgbClr val="000000"/>
              </a:solidFill>
              <a:latin typeface="Arial" charset="0"/>
            </a:endParaRPr>
          </a:p>
        </p:txBody>
      </p:sp>
      <p:sp>
        <p:nvSpPr>
          <p:cNvPr id="8" name="TextBox 7"/>
          <p:cNvSpPr txBox="1"/>
          <p:nvPr/>
        </p:nvSpPr>
        <p:spPr>
          <a:xfrm>
            <a:off x="2761859" y="952490"/>
            <a:ext cx="2295727" cy="420628"/>
          </a:xfrm>
          <a:prstGeom prst="rect">
            <a:avLst/>
          </a:prstGeom>
          <a:noFill/>
        </p:spPr>
        <p:txBody>
          <a:bodyPr wrap="square" rtlCol="0" anchor="ctr" anchorCtr="0">
            <a:spAutoFit/>
          </a:bodyPr>
          <a:lstStyle/>
          <a:p>
            <a:pPr algn="ctr" fontAlgn="base">
              <a:spcBef>
                <a:spcPct val="0"/>
              </a:spcBef>
              <a:spcAft>
                <a:spcPct val="0"/>
              </a:spcAft>
            </a:pPr>
            <a:r>
              <a:rPr lang="en-US" sz="3200" b="1" baseline="30000" dirty="0" smtClean="0">
                <a:ln w="19050">
                  <a:solidFill>
                    <a:srgbClr val="000000"/>
                  </a:solidFill>
                </a:ln>
                <a:solidFill>
                  <a:srgbClr val="FFC000"/>
                </a:solidFill>
                <a:latin typeface="Arial" charset="0"/>
              </a:rPr>
              <a:t>BROWN DENSE</a:t>
            </a:r>
            <a:endParaRPr lang="en-US" sz="3200" b="1" baseline="30000" dirty="0">
              <a:ln w="19050">
                <a:solidFill>
                  <a:srgbClr val="000000"/>
                </a:solidFill>
              </a:ln>
              <a:solidFill>
                <a:srgbClr val="FFC000"/>
              </a:solidFill>
              <a:latin typeface="Arial" charset="0"/>
            </a:endParaRPr>
          </a:p>
        </p:txBody>
      </p:sp>
    </p:spTree>
    <p:extLst>
      <p:ext uri="{BB962C8B-B14F-4D97-AF65-F5344CB8AC3E}">
        <p14:creationId xmlns:p14="http://schemas.microsoft.com/office/powerpoint/2010/main" val="3652311548"/>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928" y="685800"/>
            <a:ext cx="6893649" cy="5867399"/>
          </a:xfrm>
          <a:prstGeom prst="rect">
            <a:avLst/>
          </a:prstGeom>
        </p:spPr>
      </p:pic>
      <p:sp>
        <p:nvSpPr>
          <p:cNvPr id="3" name="Rectangle 2"/>
          <p:cNvSpPr/>
          <p:nvPr/>
        </p:nvSpPr>
        <p:spPr>
          <a:xfrm>
            <a:off x="2667000" y="17477"/>
            <a:ext cx="4314001" cy="523220"/>
          </a:xfrm>
          <a:prstGeom prst="rect">
            <a:avLst/>
          </a:prstGeom>
        </p:spPr>
        <p:txBody>
          <a:bodyPr wrap="none">
            <a:spAutoFit/>
          </a:bodyPr>
          <a:lstStyle/>
          <a:p>
            <a:pPr lvl="0"/>
            <a:r>
              <a:rPr kumimoji="0" lang="en-US" sz="2800" b="0" i="0" u="none" strike="noStrike" kern="0" cap="none" spc="0" normalizeH="0" baseline="0" noProof="0" dirty="0" smtClean="0">
                <a:ln>
                  <a:noFill/>
                </a:ln>
                <a:solidFill>
                  <a:srgbClr val="FFFF00"/>
                </a:solidFill>
                <a:effectLst/>
                <a:uLnTx/>
                <a:uFillTx/>
                <a:latin typeface="Cambria" pitchFamily="18" charset="0"/>
                <a:ea typeface="+mn-ea"/>
                <a:cs typeface="+mn-cs"/>
              </a:rPr>
              <a:t>T.M.S. Trend Pineville Area</a:t>
            </a:r>
            <a:endParaRPr lang="en-US" dirty="0">
              <a:solidFill>
                <a:srgbClr val="000000"/>
              </a:solidFill>
              <a:latin typeface="Cambria" pitchFamily="18" charset="0"/>
            </a:endParaRPr>
          </a:p>
        </p:txBody>
      </p:sp>
      <p:sp>
        <p:nvSpPr>
          <p:cNvPr id="4" name="TextBox 3"/>
          <p:cNvSpPr txBox="1"/>
          <p:nvPr/>
        </p:nvSpPr>
        <p:spPr>
          <a:xfrm>
            <a:off x="8783993" y="6567100"/>
            <a:ext cx="269626"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5</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64079193"/>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8910" y="29907"/>
            <a:ext cx="3956532" cy="523220"/>
          </a:xfrm>
          <a:prstGeom prst="rect">
            <a:avLst/>
          </a:prstGeom>
        </p:spPr>
        <p:txBody>
          <a:bodyPr wrap="none">
            <a:spAutoFit/>
          </a:bodyPr>
          <a:lstStyle/>
          <a:p>
            <a:pPr lvl="0"/>
            <a:r>
              <a:rPr lang="en-US" sz="2800" kern="0" dirty="0" smtClean="0">
                <a:solidFill>
                  <a:srgbClr val="FFFF00"/>
                </a:solidFill>
                <a:latin typeface="Cambria" pitchFamily="18" charset="0"/>
              </a:rPr>
              <a:t>T.M.S. Statewide Activity</a:t>
            </a:r>
            <a:endParaRPr lang="en-US" dirty="0">
              <a:solidFill>
                <a:srgbClr val="000000"/>
              </a:solidFill>
              <a:latin typeface="Cambria" pitchFamily="18" charset="0"/>
            </a:endParaRPr>
          </a:p>
        </p:txBody>
      </p:sp>
      <p:sp>
        <p:nvSpPr>
          <p:cNvPr id="4" name="TextBox 3"/>
          <p:cNvSpPr txBox="1"/>
          <p:nvPr/>
        </p:nvSpPr>
        <p:spPr>
          <a:xfrm>
            <a:off x="1676400" y="838200"/>
            <a:ext cx="7261603" cy="1477328"/>
          </a:xfrm>
          <a:prstGeom prst="rect">
            <a:avLst/>
          </a:prstGeom>
          <a:noFill/>
        </p:spPr>
        <p:txBody>
          <a:bodyPr wrap="none" rtlCol="0">
            <a:spAutoFit/>
          </a:bodyPr>
          <a:lstStyle/>
          <a:p>
            <a:pPr marL="285750" indent="-285750">
              <a:buFont typeface="Arial" pitchFamily="34" charset="0"/>
              <a:buChar char="•"/>
            </a:pPr>
            <a:r>
              <a:rPr lang="en-US" dirty="0" smtClean="0">
                <a:solidFill>
                  <a:schemeClr val="bg1"/>
                </a:solidFill>
                <a:latin typeface="Cambria" pitchFamily="18" charset="0"/>
              </a:rPr>
              <a:t>22 Total Wells Drilled to T.M.S</a:t>
            </a:r>
          </a:p>
          <a:p>
            <a:pPr marL="285750" indent="-285750">
              <a:buFont typeface="Arial" pitchFamily="34" charset="0"/>
              <a:buChar char="•"/>
            </a:pPr>
            <a:r>
              <a:rPr lang="en-US" dirty="0" smtClean="0">
                <a:solidFill>
                  <a:schemeClr val="bg1"/>
                </a:solidFill>
                <a:latin typeface="Cambria" pitchFamily="18" charset="0"/>
              </a:rPr>
              <a:t>18 Wells Producing in T.M.S</a:t>
            </a:r>
          </a:p>
          <a:p>
            <a:pPr marL="285750" indent="-285750">
              <a:buFont typeface="Arial" pitchFamily="34" charset="0"/>
              <a:buChar char="•"/>
            </a:pPr>
            <a:r>
              <a:rPr lang="en-US" dirty="0" smtClean="0">
                <a:solidFill>
                  <a:schemeClr val="bg1"/>
                </a:solidFill>
                <a:latin typeface="Cambria" pitchFamily="18" charset="0"/>
              </a:rPr>
              <a:t>25  Units </a:t>
            </a:r>
            <a:r>
              <a:rPr lang="en-US" dirty="0">
                <a:solidFill>
                  <a:schemeClr val="bg1"/>
                </a:solidFill>
                <a:latin typeface="Cambria" pitchFamily="18" charset="0"/>
              </a:rPr>
              <a:t>A</a:t>
            </a:r>
            <a:r>
              <a:rPr lang="en-US" dirty="0" smtClean="0">
                <a:solidFill>
                  <a:schemeClr val="bg1"/>
                </a:solidFill>
                <a:latin typeface="Cambria" pitchFamily="18" charset="0"/>
              </a:rPr>
              <a:t>dopted for T.M.S</a:t>
            </a:r>
          </a:p>
          <a:p>
            <a:pPr marL="285750" indent="-285750">
              <a:buFont typeface="Arial" pitchFamily="34" charset="0"/>
              <a:buChar char="•"/>
            </a:pPr>
            <a:r>
              <a:rPr lang="en-US" dirty="0" smtClean="0">
                <a:solidFill>
                  <a:schemeClr val="bg1"/>
                </a:solidFill>
                <a:latin typeface="Cambria" pitchFamily="18" charset="0"/>
              </a:rPr>
              <a:t>Web Address for Weekly T.M.S. Update: </a:t>
            </a:r>
          </a:p>
          <a:p>
            <a:r>
              <a:rPr lang="en-US" dirty="0" smtClean="0">
                <a:solidFill>
                  <a:schemeClr val="bg1"/>
                </a:solidFill>
                <a:latin typeface="Cambria" pitchFamily="18" charset="0"/>
              </a:rPr>
              <a:t>	</a:t>
            </a:r>
            <a:r>
              <a:rPr lang="en-US" dirty="0" smtClean="0">
                <a:solidFill>
                  <a:schemeClr val="bg1"/>
                </a:solidFill>
                <a:latin typeface="Cambria" pitchFamily="18" charset="0"/>
                <a:hlinkClick r:id="rId3"/>
              </a:rPr>
              <a:t>http</a:t>
            </a:r>
            <a:r>
              <a:rPr lang="en-US" dirty="0">
                <a:solidFill>
                  <a:schemeClr val="bg1"/>
                </a:solidFill>
                <a:latin typeface="Cambria" pitchFamily="18" charset="0"/>
                <a:hlinkClick r:id="rId3"/>
              </a:rPr>
              <a:t>://</a:t>
            </a:r>
            <a:r>
              <a:rPr lang="en-US" dirty="0" smtClean="0">
                <a:solidFill>
                  <a:schemeClr val="bg1"/>
                </a:solidFill>
                <a:latin typeface="Cambria" pitchFamily="18" charset="0"/>
                <a:hlinkClick r:id="rId3"/>
              </a:rPr>
              <a:t>dnr.louisiana.gov/assets/OC/tuscaloosa_shale/TMS.pdf</a:t>
            </a:r>
            <a:endParaRPr lang="en-US" dirty="0" smtClean="0">
              <a:solidFill>
                <a:schemeClr val="bg1"/>
              </a:solidFill>
              <a:latin typeface="Cambria" pitchFamily="18" charset="0"/>
            </a:endParaRPr>
          </a:p>
        </p:txBody>
      </p:sp>
      <p:pic>
        <p:nvPicPr>
          <p:cNvPr id="1026" name="Picture 2" descr="Adobe P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169863"/>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86000" y="2438718"/>
            <a:ext cx="5232977" cy="40436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83993" y="6567100"/>
            <a:ext cx="269626"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6</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44995182"/>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8148" y="577859"/>
            <a:ext cx="7290652" cy="738664"/>
          </a:xfrm>
          <a:prstGeom prst="rect">
            <a:avLst/>
          </a:prstGeom>
        </p:spPr>
        <p:txBody>
          <a:bodyPr wrap="square">
            <a:spAutoFit/>
          </a:bodyPr>
          <a:lstStyle/>
          <a:p>
            <a:pPr marL="285750" lvl="0" indent="-285750">
              <a:buFont typeface="Arial" pitchFamily="34" charset="0"/>
              <a:buChar char="•"/>
            </a:pPr>
            <a:r>
              <a:rPr lang="en-US" sz="1400" b="1" dirty="0">
                <a:solidFill>
                  <a:srgbClr val="FFFFFF"/>
                </a:solidFill>
                <a:latin typeface="Cambria" pitchFamily="18" charset="0"/>
              </a:rPr>
              <a:t>Total </a:t>
            </a:r>
            <a:r>
              <a:rPr lang="en-US" sz="1400" b="1" dirty="0" smtClean="0">
                <a:solidFill>
                  <a:srgbClr val="FFFFFF"/>
                </a:solidFill>
                <a:latin typeface="Cambria" pitchFamily="18" charset="0"/>
              </a:rPr>
              <a:t>Cumulative Production for </a:t>
            </a:r>
            <a:r>
              <a:rPr lang="en-US" sz="1400" b="1" dirty="0">
                <a:solidFill>
                  <a:srgbClr val="FFFFFF"/>
                </a:solidFill>
                <a:latin typeface="Cambria" pitchFamily="18" charset="0"/>
              </a:rPr>
              <a:t>T.M.S. :  </a:t>
            </a:r>
            <a:r>
              <a:rPr lang="en-US" sz="1400" b="1" dirty="0" smtClean="0">
                <a:solidFill>
                  <a:srgbClr val="FFFFFF"/>
                </a:solidFill>
                <a:latin typeface="Cambria" pitchFamily="18" charset="0"/>
              </a:rPr>
              <a:t>584,532 BO</a:t>
            </a:r>
          </a:p>
          <a:p>
            <a:pPr marL="285750" lvl="0" indent="-285750">
              <a:buFont typeface="Arial" pitchFamily="34" charset="0"/>
              <a:buChar char="•"/>
            </a:pPr>
            <a:r>
              <a:rPr lang="en-US" sz="1400" b="1" dirty="0" smtClean="0">
                <a:solidFill>
                  <a:srgbClr val="FFFFFF"/>
                </a:solidFill>
                <a:latin typeface="Cambria" pitchFamily="18" charset="0"/>
              </a:rPr>
              <a:t>Last Reported Monthly Production for T.M.S Wells : 1109 BO</a:t>
            </a:r>
          </a:p>
          <a:p>
            <a:pPr marL="285750" lvl="0" indent="-285750">
              <a:buFont typeface="Arial" pitchFamily="34" charset="0"/>
              <a:buChar char="•"/>
            </a:pPr>
            <a:r>
              <a:rPr lang="en-US" sz="1400" b="1" dirty="0" smtClean="0">
                <a:solidFill>
                  <a:srgbClr val="FFFFFF"/>
                </a:solidFill>
                <a:latin typeface="Cambria" pitchFamily="18" charset="0"/>
              </a:rPr>
              <a:t>Total Wells Producing the T.M.S :  18</a:t>
            </a:r>
          </a:p>
        </p:txBody>
      </p:sp>
      <p:sp>
        <p:nvSpPr>
          <p:cNvPr id="3" name="Rectangle 2"/>
          <p:cNvSpPr/>
          <p:nvPr/>
        </p:nvSpPr>
        <p:spPr>
          <a:xfrm>
            <a:off x="2514600" y="7487"/>
            <a:ext cx="4443845" cy="523220"/>
          </a:xfrm>
          <a:prstGeom prst="rect">
            <a:avLst/>
          </a:prstGeom>
        </p:spPr>
        <p:txBody>
          <a:bodyPr wrap="none">
            <a:spAutoFit/>
          </a:bodyPr>
          <a:lstStyle/>
          <a:p>
            <a:pPr lvl="0"/>
            <a:r>
              <a:rPr lang="en-US" sz="2800" kern="0" dirty="0" smtClean="0">
                <a:solidFill>
                  <a:srgbClr val="FFFF00"/>
                </a:solidFill>
                <a:latin typeface="Cambria" pitchFamily="18" charset="0"/>
              </a:rPr>
              <a:t>Louisiana T.M.S</a:t>
            </a:r>
            <a:r>
              <a:rPr lang="en-US" sz="2800" kern="0" dirty="0">
                <a:solidFill>
                  <a:srgbClr val="FFFF00"/>
                </a:solidFill>
                <a:latin typeface="Cambria" pitchFamily="18" charset="0"/>
              </a:rPr>
              <a:t>. </a:t>
            </a:r>
            <a:r>
              <a:rPr lang="en-US" sz="2800" kern="0" dirty="0" smtClean="0">
                <a:solidFill>
                  <a:srgbClr val="FFFF00"/>
                </a:solidFill>
                <a:latin typeface="Cambria" pitchFamily="18" charset="0"/>
              </a:rPr>
              <a:t>Production</a:t>
            </a:r>
            <a:endParaRPr lang="en-US" sz="2800" dirty="0">
              <a:solidFill>
                <a:srgbClr val="000000"/>
              </a:solidFill>
              <a:latin typeface="Cambria" pitchFamily="18" charset="0"/>
            </a:endParaRPr>
          </a:p>
        </p:txBody>
      </p:sp>
      <p:sp>
        <p:nvSpPr>
          <p:cNvPr id="5" name="TextBox 4"/>
          <p:cNvSpPr txBox="1"/>
          <p:nvPr/>
        </p:nvSpPr>
        <p:spPr>
          <a:xfrm>
            <a:off x="8874374" y="6567100"/>
            <a:ext cx="269626"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7</a:t>
            </a:r>
            <a:endParaRPr lang="en-US" sz="1200" dirty="0">
              <a:solidFill>
                <a:schemeClr val="bg1"/>
              </a:solidFill>
              <a:latin typeface="Arial" pitchFamily="34" charset="0"/>
              <a:cs typeface="Arial"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06" y="1394737"/>
            <a:ext cx="8137000" cy="531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83038"/>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38296"/>
            <a:ext cx="2717411" cy="523220"/>
          </a:xfrm>
          <a:prstGeom prst="rect">
            <a:avLst/>
          </a:prstGeom>
        </p:spPr>
        <p:txBody>
          <a:bodyPr wrap="none">
            <a:spAutoFit/>
          </a:bodyPr>
          <a:lstStyle/>
          <a:p>
            <a:pPr lvl="0"/>
            <a:r>
              <a:rPr lang="en-US" sz="2800" kern="0" dirty="0">
                <a:solidFill>
                  <a:srgbClr val="FFFF00"/>
                </a:solidFill>
                <a:latin typeface="Cambria" pitchFamily="18" charset="0"/>
              </a:rPr>
              <a:t>T.M.S. </a:t>
            </a:r>
            <a:r>
              <a:rPr lang="en-US" sz="2800" kern="0" dirty="0" smtClean="0">
                <a:solidFill>
                  <a:srgbClr val="FFFF00"/>
                </a:solidFill>
                <a:latin typeface="Cambria" pitchFamily="18" charset="0"/>
              </a:rPr>
              <a:t>Operators</a:t>
            </a:r>
            <a:endParaRPr lang="en-US" dirty="0">
              <a:solidFill>
                <a:srgbClr val="000000"/>
              </a:solidFill>
              <a:latin typeface="Cambria" pitchFamily="18" charset="0"/>
            </a:endParaRPr>
          </a:p>
        </p:txBody>
      </p:sp>
      <p:sp>
        <p:nvSpPr>
          <p:cNvPr id="3" name="TextBox 2"/>
          <p:cNvSpPr txBox="1"/>
          <p:nvPr/>
        </p:nvSpPr>
        <p:spPr>
          <a:xfrm>
            <a:off x="2574093" y="990600"/>
            <a:ext cx="4274825" cy="461665"/>
          </a:xfrm>
          <a:prstGeom prst="rect">
            <a:avLst/>
          </a:prstGeom>
          <a:noFill/>
        </p:spPr>
        <p:txBody>
          <a:bodyPr wrap="none" rtlCol="0">
            <a:spAutoFit/>
          </a:bodyPr>
          <a:lstStyle/>
          <a:p>
            <a:r>
              <a:rPr lang="en-US" sz="2400" b="1" dirty="0" smtClean="0">
                <a:solidFill>
                  <a:schemeClr val="bg1"/>
                </a:solidFill>
                <a:latin typeface="Cambria" pitchFamily="18" charset="0"/>
              </a:rPr>
              <a:t>T.M.S. Operators in Louisiana</a:t>
            </a:r>
            <a:endParaRPr lang="en-US" sz="2400" b="1" dirty="0">
              <a:solidFill>
                <a:schemeClr val="bg1"/>
              </a:solidFill>
              <a:latin typeface="Cambria" pitchFamily="18" charset="0"/>
            </a:endParaRPr>
          </a:p>
        </p:txBody>
      </p:sp>
      <p:sp>
        <p:nvSpPr>
          <p:cNvPr id="5" name="TextBox 4"/>
          <p:cNvSpPr txBox="1"/>
          <p:nvPr/>
        </p:nvSpPr>
        <p:spPr>
          <a:xfrm>
            <a:off x="2562391" y="1828800"/>
            <a:ext cx="4298228" cy="4247317"/>
          </a:xfrm>
          <a:prstGeom prst="rect">
            <a:avLst/>
          </a:prstGeom>
          <a:noFill/>
        </p:spPr>
        <p:txBody>
          <a:bodyPr wrap="none" rtlCol="0">
            <a:spAutoFit/>
          </a:bodyPr>
          <a:lstStyle/>
          <a:p>
            <a:r>
              <a:rPr lang="en-US" b="1" dirty="0" smtClean="0">
                <a:solidFill>
                  <a:schemeClr val="bg1"/>
                </a:solidFill>
                <a:latin typeface="Cambria" pitchFamily="18" charset="0"/>
              </a:rPr>
              <a:t>Most Recently Active Operators:</a:t>
            </a:r>
          </a:p>
          <a:p>
            <a:endParaRPr lang="en-US" dirty="0" smtClean="0">
              <a:solidFill>
                <a:schemeClr val="bg1"/>
              </a:solidFill>
              <a:latin typeface="Cambria" pitchFamily="18" charset="0"/>
            </a:endParaRPr>
          </a:p>
          <a:p>
            <a:r>
              <a:rPr lang="en-US" dirty="0" err="1" smtClean="0">
                <a:solidFill>
                  <a:schemeClr val="bg1"/>
                </a:solidFill>
                <a:latin typeface="Cambria" pitchFamily="18" charset="0"/>
              </a:rPr>
              <a:t>Encana</a:t>
            </a:r>
            <a:endParaRPr lang="en-US" dirty="0" smtClean="0">
              <a:solidFill>
                <a:schemeClr val="bg1"/>
              </a:solidFill>
              <a:latin typeface="Cambria" pitchFamily="18" charset="0"/>
            </a:endParaRPr>
          </a:p>
          <a:p>
            <a:r>
              <a:rPr lang="en-US" dirty="0" smtClean="0">
                <a:solidFill>
                  <a:schemeClr val="bg1"/>
                </a:solidFill>
                <a:latin typeface="Cambria" pitchFamily="18" charset="0"/>
              </a:rPr>
              <a:t>Devon Energy</a:t>
            </a:r>
          </a:p>
          <a:p>
            <a:r>
              <a:rPr lang="en-US" dirty="0" smtClean="0">
                <a:solidFill>
                  <a:schemeClr val="bg1"/>
                </a:solidFill>
                <a:latin typeface="Cambria" pitchFamily="18" charset="0"/>
              </a:rPr>
              <a:t>Goodrich Petroleum</a:t>
            </a:r>
          </a:p>
          <a:p>
            <a:r>
              <a:rPr lang="en-US" dirty="0" smtClean="0">
                <a:solidFill>
                  <a:schemeClr val="bg1"/>
                </a:solidFill>
                <a:latin typeface="Cambria" pitchFamily="18" charset="0"/>
              </a:rPr>
              <a:t>EOG Resources</a:t>
            </a:r>
          </a:p>
          <a:p>
            <a:r>
              <a:rPr lang="en-US" dirty="0" smtClean="0">
                <a:solidFill>
                  <a:schemeClr val="bg1"/>
                </a:solidFill>
                <a:latin typeface="Cambria" pitchFamily="18" charset="0"/>
              </a:rPr>
              <a:t>Indigo II Louisiana</a:t>
            </a:r>
          </a:p>
          <a:p>
            <a:r>
              <a:rPr lang="en-US" dirty="0" err="1" smtClean="0">
                <a:solidFill>
                  <a:schemeClr val="bg1"/>
                </a:solidFill>
                <a:latin typeface="Cambria" pitchFamily="18" charset="0"/>
              </a:rPr>
              <a:t>Justiss</a:t>
            </a:r>
            <a:r>
              <a:rPr lang="en-US" dirty="0" smtClean="0">
                <a:solidFill>
                  <a:schemeClr val="bg1"/>
                </a:solidFill>
                <a:latin typeface="Cambria" pitchFamily="18" charset="0"/>
              </a:rPr>
              <a:t> Oil Company</a:t>
            </a:r>
          </a:p>
          <a:p>
            <a:endParaRPr lang="en-US" b="1" dirty="0" smtClean="0">
              <a:solidFill>
                <a:schemeClr val="bg1"/>
              </a:solidFill>
              <a:latin typeface="Cambria" pitchFamily="18" charset="0"/>
            </a:endParaRPr>
          </a:p>
          <a:p>
            <a:r>
              <a:rPr lang="en-US" b="1" dirty="0" smtClean="0">
                <a:solidFill>
                  <a:schemeClr val="bg1"/>
                </a:solidFill>
                <a:latin typeface="Cambria" pitchFamily="18" charset="0"/>
              </a:rPr>
              <a:t>Prior Operators Since Inception of Play</a:t>
            </a:r>
          </a:p>
          <a:p>
            <a:endParaRPr lang="en-US" dirty="0" smtClean="0">
              <a:solidFill>
                <a:schemeClr val="bg1"/>
              </a:solidFill>
              <a:latin typeface="Cambria" pitchFamily="18" charset="0"/>
            </a:endParaRPr>
          </a:p>
          <a:p>
            <a:r>
              <a:rPr lang="en-US" dirty="0" smtClean="0">
                <a:solidFill>
                  <a:schemeClr val="bg1"/>
                </a:solidFill>
                <a:latin typeface="Cambria" pitchFamily="18" charset="0"/>
              </a:rPr>
              <a:t>Texas Pacific Oil Company</a:t>
            </a:r>
          </a:p>
          <a:p>
            <a:r>
              <a:rPr lang="en-US" dirty="0" err="1" smtClean="0">
                <a:solidFill>
                  <a:schemeClr val="bg1"/>
                </a:solidFill>
                <a:latin typeface="Cambria" pitchFamily="18" charset="0"/>
              </a:rPr>
              <a:t>Callon</a:t>
            </a:r>
            <a:r>
              <a:rPr lang="en-US" dirty="0" smtClean="0">
                <a:solidFill>
                  <a:schemeClr val="bg1"/>
                </a:solidFill>
                <a:latin typeface="Cambria" pitchFamily="18" charset="0"/>
              </a:rPr>
              <a:t> Petroleum</a:t>
            </a:r>
          </a:p>
          <a:p>
            <a:r>
              <a:rPr lang="en-US" dirty="0" smtClean="0">
                <a:solidFill>
                  <a:schemeClr val="bg1"/>
                </a:solidFill>
                <a:latin typeface="Cambria" pitchFamily="18" charset="0"/>
              </a:rPr>
              <a:t>Exchange Oil and Gas</a:t>
            </a:r>
          </a:p>
          <a:p>
            <a:r>
              <a:rPr lang="en-US" dirty="0" smtClean="0">
                <a:solidFill>
                  <a:schemeClr val="bg1"/>
                </a:solidFill>
                <a:latin typeface="Cambria" pitchFamily="18" charset="0"/>
              </a:rPr>
              <a:t>Encore</a:t>
            </a:r>
          </a:p>
        </p:txBody>
      </p:sp>
      <p:sp>
        <p:nvSpPr>
          <p:cNvPr id="6" name="TextBox 5"/>
          <p:cNvSpPr txBox="1"/>
          <p:nvPr/>
        </p:nvSpPr>
        <p:spPr>
          <a:xfrm>
            <a:off x="8783993" y="6567100"/>
            <a:ext cx="269626"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8</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6189874"/>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DA55030-2B2A-4ED0-9EC1-190EF3B89C38}" type="slidenum">
              <a:rPr lang="en-US" sz="1200" smtClean="0">
                <a:solidFill>
                  <a:srgbClr val="FFFFFF"/>
                </a:solidFill>
              </a:rPr>
              <a:pPr>
                <a:defRPr/>
              </a:pPr>
              <a:t>9</a:t>
            </a:fld>
            <a:endParaRPr lang="en-US" sz="1200" dirty="0">
              <a:solidFill>
                <a:srgbClr val="FFFFFF"/>
              </a:solidFill>
            </a:endParaRPr>
          </a:p>
        </p:txBody>
      </p:sp>
      <p:sp>
        <p:nvSpPr>
          <p:cNvPr id="4" name="Rectangle 3"/>
          <p:cNvSpPr/>
          <p:nvPr/>
        </p:nvSpPr>
        <p:spPr>
          <a:xfrm>
            <a:off x="3657600" y="0"/>
            <a:ext cx="2085827" cy="523220"/>
          </a:xfrm>
          <a:prstGeom prst="rect">
            <a:avLst/>
          </a:prstGeom>
        </p:spPr>
        <p:txBody>
          <a:bodyPr wrap="none">
            <a:spAutoFit/>
          </a:bodyPr>
          <a:lstStyle/>
          <a:p>
            <a:pPr lvl="0"/>
            <a:r>
              <a:rPr lang="en-US" sz="2800" kern="0" dirty="0">
                <a:solidFill>
                  <a:srgbClr val="FFFF00"/>
                </a:solidFill>
                <a:latin typeface="Cambria" pitchFamily="18" charset="0"/>
              </a:rPr>
              <a:t>T.M.S. Fields</a:t>
            </a:r>
            <a:endParaRPr lang="en-US" dirty="0">
              <a:solidFill>
                <a:srgbClr val="000000"/>
              </a:solidFill>
              <a:latin typeface="Cambria" pitchFamily="18" charset="0"/>
            </a:endParaRPr>
          </a:p>
        </p:txBody>
      </p:sp>
      <p:sp>
        <p:nvSpPr>
          <p:cNvPr id="5" name="Rectangle 4"/>
          <p:cNvSpPr/>
          <p:nvPr/>
        </p:nvSpPr>
        <p:spPr>
          <a:xfrm>
            <a:off x="1266731" y="1016251"/>
            <a:ext cx="2171700" cy="1785104"/>
          </a:xfrm>
          <a:prstGeom prst="rect">
            <a:avLst/>
          </a:prstGeom>
        </p:spPr>
        <p:txBody>
          <a:bodyPr wrap="square">
            <a:spAutoFit/>
          </a:bodyPr>
          <a:lstStyle/>
          <a:p>
            <a:pPr lvl="0"/>
            <a:r>
              <a:rPr lang="en-US" b="1" dirty="0">
                <a:solidFill>
                  <a:srgbClr val="FFFFFF"/>
                </a:solidFill>
                <a:latin typeface="Cambria" pitchFamily="18" charset="0"/>
              </a:rPr>
              <a:t>Rapides Parish</a:t>
            </a:r>
          </a:p>
          <a:p>
            <a:pPr lvl="0"/>
            <a:r>
              <a:rPr lang="en-US" dirty="0">
                <a:solidFill>
                  <a:srgbClr val="FFFFFF"/>
                </a:solidFill>
                <a:latin typeface="Cambria" pitchFamily="18" charset="0"/>
              </a:rPr>
              <a:t>Flatwoods</a:t>
            </a:r>
          </a:p>
          <a:p>
            <a:pPr lvl="0"/>
            <a:r>
              <a:rPr lang="en-US" dirty="0">
                <a:solidFill>
                  <a:srgbClr val="FFFFFF"/>
                </a:solidFill>
                <a:latin typeface="Cambria" pitchFamily="18" charset="0"/>
              </a:rPr>
              <a:t>Roxana</a:t>
            </a:r>
          </a:p>
          <a:p>
            <a:pPr lvl="0"/>
            <a:r>
              <a:rPr lang="en-US" dirty="0">
                <a:solidFill>
                  <a:srgbClr val="FFFFFF"/>
                </a:solidFill>
                <a:latin typeface="Cambria" pitchFamily="18" charset="0"/>
              </a:rPr>
              <a:t>Oden lake </a:t>
            </a:r>
            <a:endParaRPr lang="en-US" dirty="0" smtClean="0">
              <a:solidFill>
                <a:srgbClr val="FFFFFF"/>
              </a:solidFill>
              <a:latin typeface="Cambria" pitchFamily="18" charset="0"/>
            </a:endParaRPr>
          </a:p>
          <a:p>
            <a:pPr lvl="0"/>
            <a:endParaRPr lang="en-US" sz="2000" dirty="0">
              <a:solidFill>
                <a:srgbClr val="FFFFFF"/>
              </a:solidFill>
              <a:latin typeface="Cambria" pitchFamily="18" charset="0"/>
            </a:endParaRPr>
          </a:p>
          <a:p>
            <a:pPr lvl="0"/>
            <a:r>
              <a:rPr lang="en-US" dirty="0">
                <a:solidFill>
                  <a:srgbClr val="FFFFFF"/>
                </a:solidFill>
              </a:rPr>
              <a:t>	</a:t>
            </a:r>
            <a:endParaRPr lang="en-US" dirty="0"/>
          </a:p>
        </p:txBody>
      </p:sp>
      <p:sp>
        <p:nvSpPr>
          <p:cNvPr id="6" name="Rectangle 5"/>
          <p:cNvSpPr/>
          <p:nvPr/>
        </p:nvSpPr>
        <p:spPr>
          <a:xfrm>
            <a:off x="1247115" y="2682605"/>
            <a:ext cx="2171700" cy="2308324"/>
          </a:xfrm>
          <a:prstGeom prst="rect">
            <a:avLst/>
          </a:prstGeom>
        </p:spPr>
        <p:txBody>
          <a:bodyPr wrap="square">
            <a:spAutoFit/>
          </a:bodyPr>
          <a:lstStyle/>
          <a:p>
            <a:pPr lvl="0"/>
            <a:r>
              <a:rPr lang="en-US" b="1" dirty="0">
                <a:solidFill>
                  <a:srgbClr val="FFFFFF"/>
                </a:solidFill>
                <a:latin typeface="Cambria" pitchFamily="18" charset="0"/>
              </a:rPr>
              <a:t>Vernon Parish</a:t>
            </a:r>
          </a:p>
          <a:p>
            <a:pPr lvl="0"/>
            <a:r>
              <a:rPr lang="en-US" dirty="0" err="1" smtClean="0">
                <a:solidFill>
                  <a:srgbClr val="FFFFFF"/>
                </a:solidFill>
                <a:latin typeface="Cambria" pitchFamily="18" charset="0"/>
              </a:rPr>
              <a:t>Burnstown</a:t>
            </a:r>
            <a:endParaRPr lang="en-US" dirty="0" smtClean="0">
              <a:solidFill>
                <a:srgbClr val="FFFFFF"/>
              </a:solidFill>
              <a:latin typeface="Cambria" pitchFamily="18" charset="0"/>
            </a:endParaRPr>
          </a:p>
          <a:p>
            <a:pPr lvl="0"/>
            <a:endParaRPr lang="en-US" dirty="0">
              <a:solidFill>
                <a:srgbClr val="FFFFFF"/>
              </a:solidFill>
            </a:endParaRPr>
          </a:p>
          <a:p>
            <a:pPr lvl="0"/>
            <a:r>
              <a:rPr lang="en-US" b="1" dirty="0" smtClean="0">
                <a:solidFill>
                  <a:srgbClr val="FFFFFF"/>
                </a:solidFill>
                <a:latin typeface="Cambria" pitchFamily="18" charset="0"/>
              </a:rPr>
              <a:t>Avoyelles Parish</a:t>
            </a:r>
            <a:endParaRPr lang="en-US" b="1" dirty="0">
              <a:solidFill>
                <a:srgbClr val="FFFFFF"/>
              </a:solidFill>
              <a:latin typeface="Cambria" pitchFamily="18" charset="0"/>
            </a:endParaRPr>
          </a:p>
          <a:p>
            <a:pPr lvl="0"/>
            <a:r>
              <a:rPr lang="en-US" dirty="0">
                <a:solidFill>
                  <a:srgbClr val="FFFFFF"/>
                </a:solidFill>
                <a:latin typeface="Cambria" pitchFamily="18" charset="0"/>
              </a:rPr>
              <a:t>Bayou Twisty</a:t>
            </a:r>
          </a:p>
          <a:p>
            <a:pPr lvl="0"/>
            <a:r>
              <a:rPr lang="en-US" dirty="0">
                <a:solidFill>
                  <a:srgbClr val="FFFFFF"/>
                </a:solidFill>
                <a:latin typeface="Cambria" pitchFamily="18" charset="0"/>
              </a:rPr>
              <a:t>Lake Roseau</a:t>
            </a:r>
          </a:p>
          <a:p>
            <a:pPr lvl="0"/>
            <a:r>
              <a:rPr lang="en-US" dirty="0" smtClean="0">
                <a:solidFill>
                  <a:srgbClr val="FFFFFF"/>
                </a:solidFill>
                <a:latin typeface="Cambria" pitchFamily="18" charset="0"/>
              </a:rPr>
              <a:t>Vick</a:t>
            </a:r>
          </a:p>
          <a:p>
            <a:pPr lvl="0"/>
            <a:r>
              <a:rPr lang="en-US" dirty="0" smtClean="0">
                <a:solidFill>
                  <a:srgbClr val="FFFFFF"/>
                </a:solidFill>
                <a:latin typeface="Cambria" pitchFamily="18" charset="0"/>
              </a:rPr>
              <a:t>Marksville</a:t>
            </a:r>
          </a:p>
        </p:txBody>
      </p:sp>
      <p:sp>
        <p:nvSpPr>
          <p:cNvPr id="7" name="TextBox 6"/>
          <p:cNvSpPr txBox="1"/>
          <p:nvPr/>
        </p:nvSpPr>
        <p:spPr>
          <a:xfrm>
            <a:off x="3657600" y="2666999"/>
            <a:ext cx="2954655" cy="1754326"/>
          </a:xfrm>
          <a:prstGeom prst="rect">
            <a:avLst/>
          </a:prstGeom>
          <a:noFill/>
        </p:spPr>
        <p:txBody>
          <a:bodyPr wrap="none" rtlCol="0">
            <a:spAutoFit/>
          </a:bodyPr>
          <a:lstStyle/>
          <a:p>
            <a:pPr lvl="0"/>
            <a:r>
              <a:rPr lang="en-US" b="1" dirty="0">
                <a:solidFill>
                  <a:srgbClr val="FFFFFF"/>
                </a:solidFill>
                <a:latin typeface="Cambria" pitchFamily="18" charset="0"/>
              </a:rPr>
              <a:t>West Feliciana Parish	</a:t>
            </a:r>
          </a:p>
          <a:p>
            <a:pPr lvl="0"/>
            <a:r>
              <a:rPr lang="en-US" dirty="0" smtClean="0">
                <a:solidFill>
                  <a:srgbClr val="FFFFFF"/>
                </a:solidFill>
                <a:latin typeface="Cambria" pitchFamily="18" charset="0"/>
              </a:rPr>
              <a:t>Baker Creek</a:t>
            </a:r>
          </a:p>
          <a:p>
            <a:pPr lvl="0"/>
            <a:r>
              <a:rPr lang="en-US" dirty="0" smtClean="0">
                <a:solidFill>
                  <a:srgbClr val="FFFFFF"/>
                </a:solidFill>
                <a:latin typeface="Cambria" pitchFamily="18" charset="0"/>
              </a:rPr>
              <a:t>Lake </a:t>
            </a:r>
            <a:r>
              <a:rPr lang="en-US" dirty="0" err="1" smtClean="0">
                <a:solidFill>
                  <a:srgbClr val="FFFFFF"/>
                </a:solidFill>
                <a:latin typeface="Cambria" pitchFamily="18" charset="0"/>
              </a:rPr>
              <a:t>Rosemound</a:t>
            </a:r>
            <a:endParaRPr lang="en-US" dirty="0">
              <a:solidFill>
                <a:srgbClr val="FFFFFF"/>
              </a:solidFill>
              <a:latin typeface="Cambria" pitchFamily="18" charset="0"/>
            </a:endParaRPr>
          </a:p>
          <a:p>
            <a:pPr lvl="0"/>
            <a:r>
              <a:rPr lang="en-US" dirty="0" smtClean="0">
                <a:solidFill>
                  <a:srgbClr val="FFFFFF"/>
                </a:solidFill>
                <a:latin typeface="Cambria" pitchFamily="18" charset="0"/>
              </a:rPr>
              <a:t>Bayou Sara</a:t>
            </a:r>
          </a:p>
          <a:p>
            <a:pPr lvl="0"/>
            <a:r>
              <a:rPr lang="en-US" dirty="0" err="1" smtClean="0">
                <a:solidFill>
                  <a:srgbClr val="FFFFFF"/>
                </a:solidFill>
                <a:latin typeface="Cambria" pitchFamily="18" charset="0"/>
              </a:rPr>
              <a:t>Spillman</a:t>
            </a:r>
            <a:endParaRPr lang="en-US" dirty="0" smtClean="0">
              <a:solidFill>
                <a:srgbClr val="FFFFFF"/>
              </a:solidFill>
              <a:latin typeface="Cambria" pitchFamily="18" charset="0"/>
            </a:endParaRPr>
          </a:p>
          <a:p>
            <a:pPr lvl="0"/>
            <a:r>
              <a:rPr lang="en-US" dirty="0" smtClean="0">
                <a:solidFill>
                  <a:srgbClr val="FFFFFF"/>
                </a:solidFill>
                <a:latin typeface="Cambria" pitchFamily="18" charset="0"/>
              </a:rPr>
              <a:t>Northeast </a:t>
            </a:r>
            <a:r>
              <a:rPr lang="en-US" dirty="0" err="1">
                <a:solidFill>
                  <a:srgbClr val="FFFFFF"/>
                </a:solidFill>
                <a:latin typeface="Cambria" pitchFamily="18" charset="0"/>
              </a:rPr>
              <a:t>Spillman</a:t>
            </a:r>
            <a:endParaRPr lang="en-US" dirty="0">
              <a:solidFill>
                <a:srgbClr val="FFFFFF"/>
              </a:solidFill>
              <a:latin typeface="Cambria" pitchFamily="18" charset="0"/>
            </a:endParaRPr>
          </a:p>
        </p:txBody>
      </p:sp>
      <p:sp>
        <p:nvSpPr>
          <p:cNvPr id="10" name="Rectangle 9"/>
          <p:cNvSpPr/>
          <p:nvPr/>
        </p:nvSpPr>
        <p:spPr>
          <a:xfrm>
            <a:off x="3657600" y="1027565"/>
            <a:ext cx="2827491" cy="2308324"/>
          </a:xfrm>
          <a:prstGeom prst="rect">
            <a:avLst/>
          </a:prstGeom>
        </p:spPr>
        <p:txBody>
          <a:bodyPr wrap="square">
            <a:spAutoFit/>
          </a:bodyPr>
          <a:lstStyle/>
          <a:p>
            <a:pPr lvl="0"/>
            <a:r>
              <a:rPr lang="en-US" b="1" dirty="0">
                <a:solidFill>
                  <a:srgbClr val="FFFFFF"/>
                </a:solidFill>
                <a:latin typeface="Cambria" pitchFamily="18" charset="0"/>
              </a:rPr>
              <a:t>East Feliciana Parish</a:t>
            </a:r>
          </a:p>
          <a:p>
            <a:pPr lvl="0"/>
            <a:r>
              <a:rPr lang="en-US" dirty="0">
                <a:solidFill>
                  <a:srgbClr val="FFFFFF"/>
                </a:solidFill>
                <a:latin typeface="Cambria" pitchFamily="18" charset="0"/>
              </a:rPr>
              <a:t>Richland Plantation</a:t>
            </a:r>
          </a:p>
          <a:p>
            <a:pPr lvl="0"/>
            <a:r>
              <a:rPr lang="en-US" dirty="0">
                <a:solidFill>
                  <a:srgbClr val="FFFFFF"/>
                </a:solidFill>
                <a:latin typeface="Cambria" pitchFamily="18" charset="0"/>
              </a:rPr>
              <a:t>Beech Grove Plantation</a:t>
            </a:r>
          </a:p>
          <a:p>
            <a:pPr lvl="0"/>
            <a:r>
              <a:rPr lang="en-US" dirty="0">
                <a:solidFill>
                  <a:srgbClr val="FFFFFF"/>
                </a:solidFill>
                <a:latin typeface="Cambria" pitchFamily="18" charset="0"/>
              </a:rPr>
              <a:t>Ethel</a:t>
            </a:r>
          </a:p>
          <a:p>
            <a:pPr lvl="0"/>
            <a:r>
              <a:rPr lang="en-US" dirty="0">
                <a:solidFill>
                  <a:srgbClr val="FFFFFF"/>
                </a:solidFill>
                <a:latin typeface="Cambria" pitchFamily="18" charset="0"/>
              </a:rPr>
              <a:t>Clinton</a:t>
            </a:r>
          </a:p>
          <a:p>
            <a:pPr lvl="0"/>
            <a:endParaRPr lang="en-US" b="1" dirty="0">
              <a:solidFill>
                <a:srgbClr val="FFFFFF"/>
              </a:solidFill>
              <a:latin typeface="Cambria" pitchFamily="18" charset="0"/>
            </a:endParaRPr>
          </a:p>
          <a:p>
            <a:pPr lvl="0"/>
            <a:endParaRPr lang="en-US" b="1" dirty="0">
              <a:solidFill>
                <a:srgbClr val="FFFFFF"/>
              </a:solidFill>
              <a:latin typeface="Cambria" pitchFamily="18" charset="0"/>
            </a:endParaRPr>
          </a:p>
          <a:p>
            <a:pPr lvl="0"/>
            <a:endParaRPr lang="en-US" dirty="0">
              <a:solidFill>
                <a:srgbClr val="FFFFFF"/>
              </a:solidFill>
              <a:latin typeface="Cambria" pitchFamily="18" charset="0"/>
            </a:endParaRPr>
          </a:p>
        </p:txBody>
      </p:sp>
      <p:sp>
        <p:nvSpPr>
          <p:cNvPr id="11" name="TextBox 10"/>
          <p:cNvSpPr txBox="1"/>
          <p:nvPr/>
        </p:nvSpPr>
        <p:spPr>
          <a:xfrm>
            <a:off x="6553200" y="3139908"/>
            <a:ext cx="2177519" cy="646331"/>
          </a:xfrm>
          <a:prstGeom prst="rect">
            <a:avLst/>
          </a:prstGeom>
          <a:noFill/>
        </p:spPr>
        <p:txBody>
          <a:bodyPr wrap="none" rtlCol="0">
            <a:spAutoFit/>
          </a:bodyPr>
          <a:lstStyle/>
          <a:p>
            <a:r>
              <a:rPr lang="en-US" b="1" dirty="0" smtClean="0">
                <a:solidFill>
                  <a:schemeClr val="bg1"/>
                </a:solidFill>
                <a:latin typeface="Cambria" pitchFamily="18" charset="0"/>
              </a:rPr>
              <a:t>Washington Parish</a:t>
            </a:r>
          </a:p>
          <a:p>
            <a:r>
              <a:rPr lang="en-US" dirty="0" smtClean="0">
                <a:solidFill>
                  <a:schemeClr val="bg1"/>
                </a:solidFill>
                <a:latin typeface="Cambria" pitchFamily="18" charset="0"/>
              </a:rPr>
              <a:t>Franklinton</a:t>
            </a:r>
            <a:endParaRPr lang="en-US" dirty="0">
              <a:solidFill>
                <a:schemeClr val="bg1"/>
              </a:solidFill>
              <a:latin typeface="Cambria" pitchFamily="18" charset="0"/>
            </a:endParaRPr>
          </a:p>
        </p:txBody>
      </p:sp>
      <p:sp>
        <p:nvSpPr>
          <p:cNvPr id="12" name="TextBox 11"/>
          <p:cNvSpPr txBox="1"/>
          <p:nvPr/>
        </p:nvSpPr>
        <p:spPr>
          <a:xfrm>
            <a:off x="6541883" y="1031640"/>
            <a:ext cx="2155142" cy="1754326"/>
          </a:xfrm>
          <a:prstGeom prst="rect">
            <a:avLst/>
          </a:prstGeom>
          <a:noFill/>
        </p:spPr>
        <p:txBody>
          <a:bodyPr wrap="none" rtlCol="0">
            <a:spAutoFit/>
          </a:bodyPr>
          <a:lstStyle/>
          <a:p>
            <a:pPr lvl="0"/>
            <a:r>
              <a:rPr lang="en-US" b="1" dirty="0">
                <a:solidFill>
                  <a:srgbClr val="FFFFFF"/>
                </a:solidFill>
                <a:latin typeface="Cambria" pitchFamily="18" charset="0"/>
              </a:rPr>
              <a:t>Tangipahoa Parish</a:t>
            </a:r>
          </a:p>
          <a:p>
            <a:pPr lvl="0"/>
            <a:r>
              <a:rPr lang="en-US" dirty="0" err="1">
                <a:solidFill>
                  <a:srgbClr val="FFFFFF"/>
                </a:solidFill>
                <a:latin typeface="Cambria" pitchFamily="18" charset="0"/>
              </a:rPr>
              <a:t>Greenlaw</a:t>
            </a:r>
            <a:endParaRPr lang="en-US" dirty="0">
              <a:solidFill>
                <a:srgbClr val="FFFFFF"/>
              </a:solidFill>
              <a:latin typeface="Cambria" pitchFamily="18" charset="0"/>
            </a:endParaRPr>
          </a:p>
          <a:p>
            <a:pPr lvl="0"/>
            <a:r>
              <a:rPr lang="en-US" dirty="0">
                <a:solidFill>
                  <a:srgbClr val="FFFFFF"/>
                </a:solidFill>
                <a:latin typeface="Cambria" pitchFamily="18" charset="0"/>
              </a:rPr>
              <a:t>Little Silver Creek</a:t>
            </a:r>
          </a:p>
          <a:p>
            <a:pPr lvl="0"/>
            <a:r>
              <a:rPr lang="en-US" dirty="0">
                <a:solidFill>
                  <a:srgbClr val="FFFFFF"/>
                </a:solidFill>
                <a:latin typeface="Cambria" pitchFamily="18" charset="0"/>
              </a:rPr>
              <a:t>Northwest Wilmer</a:t>
            </a:r>
          </a:p>
          <a:p>
            <a:pPr lvl="0"/>
            <a:r>
              <a:rPr lang="en-US" dirty="0" err="1">
                <a:solidFill>
                  <a:srgbClr val="FFFFFF"/>
                </a:solidFill>
                <a:latin typeface="Cambria" pitchFamily="18" charset="0"/>
              </a:rPr>
              <a:t>Fluker</a:t>
            </a:r>
            <a:endParaRPr lang="en-US" dirty="0">
              <a:solidFill>
                <a:srgbClr val="FFFFFF"/>
              </a:solidFill>
              <a:latin typeface="Cambria" pitchFamily="18" charset="0"/>
            </a:endParaRPr>
          </a:p>
          <a:p>
            <a:pPr lvl="0"/>
            <a:r>
              <a:rPr lang="en-US" dirty="0">
                <a:solidFill>
                  <a:srgbClr val="FFFFFF"/>
                </a:solidFill>
                <a:latin typeface="Cambria" pitchFamily="18" charset="0"/>
              </a:rPr>
              <a:t>Kentwood</a:t>
            </a:r>
          </a:p>
        </p:txBody>
      </p:sp>
      <p:sp>
        <p:nvSpPr>
          <p:cNvPr id="13" name="TextBox 12"/>
          <p:cNvSpPr txBox="1"/>
          <p:nvPr/>
        </p:nvSpPr>
        <p:spPr>
          <a:xfrm>
            <a:off x="1266731" y="5095592"/>
            <a:ext cx="1993559" cy="646331"/>
          </a:xfrm>
          <a:prstGeom prst="rect">
            <a:avLst/>
          </a:prstGeom>
          <a:noFill/>
        </p:spPr>
        <p:txBody>
          <a:bodyPr wrap="none" rtlCol="0">
            <a:spAutoFit/>
          </a:bodyPr>
          <a:lstStyle/>
          <a:p>
            <a:pPr lvl="0"/>
            <a:r>
              <a:rPr lang="en-US" b="1" dirty="0">
                <a:solidFill>
                  <a:srgbClr val="FFFFFF"/>
                </a:solidFill>
                <a:latin typeface="Cambria" pitchFamily="18" charset="0"/>
              </a:rPr>
              <a:t>Concordia Parish</a:t>
            </a:r>
          </a:p>
          <a:p>
            <a:pPr lvl="0"/>
            <a:r>
              <a:rPr lang="en-US" dirty="0">
                <a:solidFill>
                  <a:srgbClr val="FFFFFF"/>
                </a:solidFill>
                <a:latin typeface="Cambria" pitchFamily="18" charset="0"/>
              </a:rPr>
              <a:t>North </a:t>
            </a:r>
            <a:r>
              <a:rPr lang="en-US" dirty="0" err="1">
                <a:solidFill>
                  <a:srgbClr val="FFFFFF"/>
                </a:solidFill>
                <a:latin typeface="Cambria" pitchFamily="18" charset="0"/>
              </a:rPr>
              <a:t>Bougere</a:t>
            </a:r>
            <a:endParaRPr lang="en-US" dirty="0">
              <a:solidFill>
                <a:srgbClr val="FFFFFF"/>
              </a:solidFill>
              <a:latin typeface="Cambria" pitchFamily="18" charset="0"/>
            </a:endParaRPr>
          </a:p>
        </p:txBody>
      </p:sp>
      <p:sp>
        <p:nvSpPr>
          <p:cNvPr id="14" name="TextBox 13"/>
          <p:cNvSpPr txBox="1"/>
          <p:nvPr/>
        </p:nvSpPr>
        <p:spPr>
          <a:xfrm>
            <a:off x="3657600" y="4680093"/>
            <a:ext cx="2218236" cy="1477328"/>
          </a:xfrm>
          <a:prstGeom prst="rect">
            <a:avLst/>
          </a:prstGeom>
          <a:noFill/>
        </p:spPr>
        <p:txBody>
          <a:bodyPr wrap="none" rtlCol="0">
            <a:spAutoFit/>
          </a:bodyPr>
          <a:lstStyle/>
          <a:p>
            <a:pPr lvl="0"/>
            <a:r>
              <a:rPr lang="en-US" b="1" dirty="0">
                <a:solidFill>
                  <a:srgbClr val="FFFFFF"/>
                </a:solidFill>
                <a:latin typeface="Cambria" pitchFamily="18" charset="0"/>
              </a:rPr>
              <a:t>St. Helena Parish</a:t>
            </a:r>
          </a:p>
          <a:p>
            <a:pPr lvl="0"/>
            <a:r>
              <a:rPr lang="en-US" dirty="0" err="1">
                <a:solidFill>
                  <a:srgbClr val="FFFFFF"/>
                </a:solidFill>
                <a:latin typeface="Cambria" pitchFamily="18" charset="0"/>
              </a:rPr>
              <a:t>Chipola</a:t>
            </a:r>
            <a:endParaRPr lang="en-US" dirty="0">
              <a:solidFill>
                <a:srgbClr val="FFFFFF"/>
              </a:solidFill>
              <a:latin typeface="Cambria" pitchFamily="18" charset="0"/>
            </a:endParaRPr>
          </a:p>
          <a:p>
            <a:pPr lvl="0"/>
            <a:r>
              <a:rPr lang="en-US" dirty="0">
                <a:solidFill>
                  <a:srgbClr val="FFFFFF"/>
                </a:solidFill>
                <a:latin typeface="Cambria" pitchFamily="18" charset="0"/>
              </a:rPr>
              <a:t>North </a:t>
            </a:r>
            <a:r>
              <a:rPr lang="en-US" dirty="0" err="1">
                <a:solidFill>
                  <a:srgbClr val="FFFFFF"/>
                </a:solidFill>
                <a:latin typeface="Cambria" pitchFamily="18" charset="0"/>
              </a:rPr>
              <a:t>Chipola</a:t>
            </a:r>
            <a:endParaRPr lang="en-US" dirty="0">
              <a:solidFill>
                <a:srgbClr val="FFFFFF"/>
              </a:solidFill>
              <a:latin typeface="Cambria" pitchFamily="18" charset="0"/>
            </a:endParaRPr>
          </a:p>
          <a:p>
            <a:pPr lvl="0"/>
            <a:r>
              <a:rPr lang="en-US" dirty="0">
                <a:solidFill>
                  <a:srgbClr val="FFFFFF"/>
                </a:solidFill>
                <a:latin typeface="Cambria" pitchFamily="18" charset="0"/>
              </a:rPr>
              <a:t>Northwest Liverpool</a:t>
            </a:r>
          </a:p>
          <a:p>
            <a:pPr lvl="0"/>
            <a:r>
              <a:rPr lang="en-US" dirty="0">
                <a:solidFill>
                  <a:srgbClr val="FFFFFF"/>
                </a:solidFill>
                <a:latin typeface="Cambria" pitchFamily="18" charset="0"/>
              </a:rPr>
              <a:t>Joseph Branch</a:t>
            </a:r>
          </a:p>
        </p:txBody>
      </p:sp>
    </p:spTree>
    <p:extLst>
      <p:ext uri="{BB962C8B-B14F-4D97-AF65-F5344CB8AC3E}">
        <p14:creationId xmlns:p14="http://schemas.microsoft.com/office/powerpoint/2010/main" val="2502418704"/>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NRTheme1">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bertus Extra Bold"/>
        <a:ea typeface=""/>
        <a:cs typeface=""/>
      </a:majorFont>
      <a:minorFont>
        <a:latin typeface="Albertus Extr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25400" dir="10800000" algn="ctr" rotWithShape="0">
            <a:schemeClr val="bg2"/>
          </a:outerShdw>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905</TotalTime>
  <Words>1797</Words>
  <Application>Microsoft Office PowerPoint</Application>
  <PresentationFormat>On-screen Show (4:3)</PresentationFormat>
  <Paragraphs>230</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2_Default Design</vt:lpstr>
      <vt:lpstr>DNRTheme1</vt:lpstr>
      <vt:lpstr>PowerPoint Presentation</vt:lpstr>
      <vt:lpstr>PowerPoint Presentation</vt:lpstr>
      <vt:lpstr>PowerPoint Presentation</vt:lpstr>
      <vt:lpstr>Tuscaloosa Marine Shale Play Lower Smackover “Brown Dense” and Haynesville Shale Plays</vt:lpstr>
      <vt:lpstr>PowerPoint Presentation</vt:lpstr>
      <vt:lpstr>PowerPoint Presentation</vt:lpstr>
      <vt:lpstr>PowerPoint Presentation</vt:lpstr>
      <vt:lpstr>PowerPoint Presentation</vt:lpstr>
      <vt:lpstr>PowerPoint Presentation</vt:lpstr>
      <vt:lpstr>PowerPoint Presentation</vt:lpstr>
      <vt:lpstr>Protection of Groundwater Through Well Construction</vt:lpstr>
      <vt:lpstr>PowerPoint Presentation</vt:lpstr>
      <vt:lpstr>PowerPoint Presentation</vt:lpstr>
      <vt:lpstr>Waste Management</vt:lpstr>
      <vt:lpstr> LAC 43:XIX.118 </vt:lpstr>
      <vt:lpstr>What Must Be Reported?</vt:lpstr>
      <vt:lpstr>How to Report?</vt:lpstr>
      <vt:lpstr>Confidential Information</vt:lpstr>
      <vt:lpstr>Public Information</vt:lpstr>
    </vt:vector>
  </TitlesOfParts>
  <Company>LADNR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ladnr</dc:creator>
  <cp:lastModifiedBy>ladnr</cp:lastModifiedBy>
  <cp:revision>55</cp:revision>
  <cp:lastPrinted>2013-09-12T16:06:15Z</cp:lastPrinted>
  <dcterms:created xsi:type="dcterms:W3CDTF">2013-09-06T16:57:24Z</dcterms:created>
  <dcterms:modified xsi:type="dcterms:W3CDTF">2013-09-13T13:42:08Z</dcterms:modified>
</cp:coreProperties>
</file>